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  <p:sldId id="360" r:id="rId98"/>
    <p:sldId id="361" r:id="rId99"/>
    <p:sldId id="362" r:id="rId100"/>
    <p:sldId id="363" r:id="rId101"/>
    <p:sldId id="367" r:id="rId102"/>
    <p:sldId id="365" r:id="rId103"/>
    <p:sldId id="364" r:id="rId104"/>
    <p:sldId id="366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48" r:id="rId151"/>
    <p:sldId id="413" r:id="rId152"/>
    <p:sldId id="414" r:id="rId153"/>
    <p:sldId id="415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26" r:id="rId164"/>
    <p:sldId id="427" r:id="rId165"/>
    <p:sldId id="428" r:id="rId166"/>
    <p:sldId id="429" r:id="rId167"/>
    <p:sldId id="430" r:id="rId168"/>
    <p:sldId id="431" r:id="rId169"/>
    <p:sldId id="432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4" r:id="rId179"/>
    <p:sldId id="441" r:id="rId180"/>
    <p:sldId id="442" r:id="rId181"/>
    <p:sldId id="445" r:id="rId182"/>
    <p:sldId id="446" r:id="rId183"/>
    <p:sldId id="447" r:id="rId184"/>
    <p:sldId id="450" r:id="rId185"/>
    <p:sldId id="449" r:id="rId186"/>
    <p:sldId id="451" r:id="rId187"/>
    <p:sldId id="452" r:id="rId188"/>
    <p:sldId id="453" r:id="rId189"/>
    <p:sldId id="454" r:id="rId190"/>
    <p:sldId id="455" r:id="rId191"/>
    <p:sldId id="456" r:id="rId192"/>
    <p:sldId id="457" r:id="rId193"/>
    <p:sldId id="459" r:id="rId194"/>
    <p:sldId id="458" r:id="rId195"/>
    <p:sldId id="460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6" r:id="rId221"/>
    <p:sldId id="487" r:id="rId222"/>
    <p:sldId id="488" r:id="rId223"/>
    <p:sldId id="489" r:id="rId224"/>
    <p:sldId id="490" r:id="rId225"/>
    <p:sldId id="491" r:id="rId226"/>
    <p:sldId id="492" r:id="rId227"/>
    <p:sldId id="493" r:id="rId228"/>
    <p:sldId id="505" r:id="rId229"/>
    <p:sldId id="503" r:id="rId230"/>
    <p:sldId id="521" r:id="rId231"/>
    <p:sldId id="506" r:id="rId232"/>
    <p:sldId id="507" r:id="rId233"/>
    <p:sldId id="508" r:id="rId234"/>
    <p:sldId id="509" r:id="rId235"/>
    <p:sldId id="510" r:id="rId236"/>
    <p:sldId id="514" r:id="rId237"/>
    <p:sldId id="511" r:id="rId238"/>
    <p:sldId id="512" r:id="rId239"/>
    <p:sldId id="513" r:id="rId240"/>
    <p:sldId id="515" r:id="rId241"/>
    <p:sldId id="516" r:id="rId242"/>
    <p:sldId id="517" r:id="rId243"/>
    <p:sldId id="518" r:id="rId244"/>
    <p:sldId id="519" r:id="rId245"/>
    <p:sldId id="520" r:id="rId246"/>
    <p:sldId id="494" r:id="rId247"/>
    <p:sldId id="495" r:id="rId248"/>
    <p:sldId id="497" r:id="rId249"/>
    <p:sldId id="498" r:id="rId250"/>
    <p:sldId id="499" r:id="rId251"/>
    <p:sldId id="496" r:id="rId252"/>
    <p:sldId id="500" r:id="rId253"/>
    <p:sldId id="501" r:id="rId254"/>
    <p:sldId id="502" r:id="rId255"/>
    <p:sldId id="504" r:id="rId2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  <p14:section name="cours séance 3 : CSS" id="{7A08C8D0-E11B-4FF8-B1CE-B05D422C5A0E}">
          <p14:sldIdLst>
            <p14:sldId id="360"/>
            <p14:sldId id="361"/>
            <p14:sldId id="362"/>
            <p14:sldId id="363"/>
            <p14:sldId id="367"/>
            <p14:sldId id="365"/>
            <p14:sldId id="364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48"/>
            <p14:sldId id="413"/>
            <p14:sldId id="414"/>
            <p14:sldId id="415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4"/>
            <p14:sldId id="441"/>
            <p14:sldId id="442"/>
            <p14:sldId id="445"/>
            <p14:sldId id="446"/>
            <p14:sldId id="447"/>
          </p14:sldIdLst>
        </p14:section>
        <p14:section name="cours 4 : PHP" id="{4116BF25-4775-4CD0-BA2F-6EA16A34467D}">
          <p14:sldIdLst>
            <p14:sldId id="450"/>
            <p14:sldId id="449"/>
            <p14:sldId id="451"/>
            <p14:sldId id="452"/>
            <p14:sldId id="453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cours 5 : Base de données" id="{313B726C-31C0-46C8-8832-9AA88E097E83}">
          <p14:sldIdLst>
            <p14:sldId id="505"/>
            <p14:sldId id="503"/>
            <p14:sldId id="521"/>
            <p14:sldId id="506"/>
            <p14:sldId id="507"/>
            <p14:sldId id="508"/>
            <p14:sldId id="509"/>
            <p14:sldId id="510"/>
            <p14:sldId id="514"/>
            <p14:sldId id="511"/>
            <p14:sldId id="512"/>
            <p14:sldId id="513"/>
            <p14:sldId id="515"/>
            <p14:sldId id="516"/>
            <p14:sldId id="517"/>
            <p14:sldId id="518"/>
            <p14:sldId id="519"/>
            <p14:sldId id="520"/>
          </p14:sldIdLst>
        </p14:section>
        <p14:section name="cours 6 : pour aller plus loin" id="{06CCC8DF-8F41-4794-8352-328FC7237150}">
          <p14:sldIdLst>
            <p14:sldId id="494"/>
            <p14:sldId id="495"/>
            <p14:sldId id="497"/>
            <p14:sldId id="498"/>
            <p14:sldId id="499"/>
            <p14:sldId id="496"/>
            <p14:sldId id="500"/>
            <p14:sldId id="501"/>
            <p14:sldId id="502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84" y="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demo/get_method.php?nom=Simonet&amp;prenom=Fabien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fr/courses/1603881-apprenez-a-creer-votre-site-web-avec-html5-et-css3" TargetMode="External"/><Relationship Id="rId2" Type="http://schemas.openxmlformats.org/officeDocument/2006/relationships/hyperlink" Target="https://openclassrooms.com/fr/courses/1233741-gerez-vos-codes-source-avec-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assrooms.com/fr/courses/2984401-apprenez-a-coder-avec-javascript" TargetMode="External"/><Relationship Id="rId5" Type="http://schemas.openxmlformats.org/officeDocument/2006/relationships/hyperlink" Target="https://openclassrooms.com/fr/courses/3619856-developpez-votre-site-web-avec-le-framework-symfony" TargetMode="External"/><Relationship Id="rId4" Type="http://schemas.openxmlformats.org/officeDocument/2006/relationships/hyperlink" Target="https://openclassrooms.com/fr/courses/918836-concevez-votre-site-web-avec-php-et-mysql" TargetMode="Externa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forms.gle/kPhRpQmyAsTkQ2UN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CSS repose sur trois éléments que l’on va utiliser constamment :</a:t>
            </a:r>
          </a:p>
          <a:p>
            <a:r>
              <a:rPr lang="fr-FR" dirty="0" smtClean="0"/>
              <a:t>Le </a:t>
            </a:r>
            <a:r>
              <a:rPr lang="fr-FR" b="1" dirty="0" smtClean="0"/>
              <a:t>sélecteur</a:t>
            </a:r>
            <a:r>
              <a:rPr lang="fr-FR" dirty="0" smtClean="0"/>
              <a:t> :  l’élément que l’on veut modifier 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tous les paragraphes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propriété</a:t>
            </a:r>
            <a:r>
              <a:rPr lang="fr-FR" dirty="0" smtClean="0"/>
              <a:t> : ce que l’on souhaite modifier sur cet élément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la couleur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valeur</a:t>
            </a:r>
            <a:r>
              <a:rPr lang="fr-FR" dirty="0" smtClean="0"/>
              <a:t> : la nouvelle valeur assignée à cette propriété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en rouge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240202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La syntaxe est la suivante : </a:t>
            </a:r>
          </a:p>
          <a:p>
            <a:pPr marL="0" indent="0">
              <a:buNone/>
            </a:pP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valeur2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ainsi de suite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Si on reprend notre exemple : mettre tous les paragraphes en rouge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Trois manières d’écrire du code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y a trois façons différentes d’écrire du code CSS :</a:t>
            </a:r>
          </a:p>
          <a:p>
            <a:r>
              <a:rPr lang="fr-FR" dirty="0" smtClean="0"/>
              <a:t>Ecrire dans une balise HTML avec l’attribut </a:t>
            </a:r>
            <a:r>
              <a:rPr lang="fr-FR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fr-FR" dirty="0" smtClean="0"/>
              <a:t> :  très mauvaise façon de faire</a:t>
            </a:r>
          </a:p>
          <a:p>
            <a:r>
              <a:rPr lang="fr-FR" dirty="0" smtClean="0"/>
              <a:t>Ecrire dans l’entête du fichier HTML (entre les balises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/>
              <a:t>) : mieux mais pas encore la meilleure</a:t>
            </a:r>
          </a:p>
          <a:p>
            <a:r>
              <a:rPr lang="fr-FR" dirty="0" smtClean="0"/>
              <a:t>Ecrire dans un fichier CSS séparé du code HTML : beaucoup mieux !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une balise HTML avec l’attribut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041948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d’un élément HTML :</a:t>
            </a:r>
          </a:p>
          <a:p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"propriété : valeur;"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&gt;&lt;/balise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un titre en rouge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grand titre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Inconvénient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si on a dix titres, il faut les mettre en rouge un par un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évolutif</a:t>
            </a: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Cette solution est utilisée pour faire des retouches très ciblées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l’entête du fichier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de tous les éléments HTML d’un même page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charset="utf-8"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 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/head&gt; 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Inconvénient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si on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veut faire la même mise en page pour plusieurs fichiers HTML différents il faudrait refaire toute la mise en page dans chaque nouveau fichier</a:t>
            </a:r>
            <a:b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=&gt;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Pas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évolutif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utilisée pour faire des retouches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au sein d’une même page web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Regrouper le code de la mise en page au même endroit, dans une feuille de style : dans un fichier CSS.</a:t>
            </a:r>
          </a:p>
          <a:p>
            <a:pPr marL="0" indent="0">
              <a:buNone/>
            </a:pPr>
            <a:r>
              <a:rPr lang="fr-FR" dirty="0" smtClean="0"/>
              <a:t>Imaginons le fichier </a:t>
            </a:r>
            <a:r>
              <a:rPr lang="fr-FR" i="1" dirty="0" smtClean="0"/>
              <a:t>mes_styles.css</a:t>
            </a:r>
            <a:r>
              <a:rPr lang="fr-FR" dirty="0" smtClean="0"/>
              <a:t> suivant 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Contenu du fichier CSS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Pour créer la feuille de style, il suffit de créer un fichier avec l’extension « .</a:t>
            </a:r>
            <a:r>
              <a:rPr lang="fr-FR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css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 »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la plus utilisée car la plus évolutive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Modification dans la feuille de style et tous les fichiers qui utilisent cette feuille de style auront leur mise en page modifiée d’un seul coup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90656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faut ensuite relier la feuille de style aux fichiers HTML que l’on souhaite mettre en page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"stylesheet"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utf-8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mes_styles.css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&lt;h2&gt;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&lt;h3&gt;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10367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balise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identifiants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1"/>
            <a:ext cx="11176699" cy="559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 identifiant. Un identifiant désigne de manière UNIQUE un élément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classes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2"/>
            <a:ext cx="11176699" cy="552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classe. Une classe peut désigner plusieurs éléments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734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Imaginons le code HTML suivant : </a:t>
            </a:r>
            <a:br>
              <a:rPr lang="fr-FR" dirty="0" smtClean="0"/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bleu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Comment mettre le mot « bleu » en bleu ? </a:t>
            </a:r>
            <a:br>
              <a:rPr lang="fr-FR" dirty="0" smtClean="0"/>
            </a:br>
            <a:r>
              <a:rPr lang="fr-FR" dirty="0" smtClean="0"/>
              <a:t>=&gt; problème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5175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Solution</a:t>
            </a:r>
            <a:r>
              <a:rPr lang="fr-FR" dirty="0"/>
              <a:t> : la balise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/>
              <a:t>HTML</a:t>
            </a:r>
            <a:endParaRPr lang="fr-FR" dirty="0"/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bleu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r>
              <a:rPr lang="fr-FR" dirty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Gill Sans MT (Corps)"/>
              </a:rPr>
              <a:t> n’a aucune signification particulière : existe juste pour qu’on puisse lui assigner une classe</a:t>
            </a:r>
            <a:r>
              <a:rPr lang="fr-FR" dirty="0">
                <a:latin typeface="Gill Sans MT (Corps)"/>
              </a:rPr>
              <a:t/>
            </a:r>
            <a:br>
              <a:rPr lang="fr-FR" dirty="0">
                <a:latin typeface="Gill Sans MT (Corps)"/>
              </a:rPr>
            </a:br>
            <a:r>
              <a:rPr lang="fr-FR" dirty="0">
                <a:latin typeface="Gill Sans MT (Corps)"/>
              </a:rPr>
              <a:t>		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universel : sélectionne tous les éléments HTML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Tous les éléments ont un fond gris par défaut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419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multiple : sélectionne plusieurs balises en même temps avec une virgule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Possibilité de factoriser le code avec le sélecteur multiple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h2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qui en suit une autre : sélectionne une balise qui en suit d’autre avec le +</a:t>
            </a:r>
            <a:br>
              <a:rPr lang="fr-FR" dirty="0" smtClean="0">
                <a:latin typeface="+mj-lt"/>
              </a:rPr>
            </a:br>
            <a:r>
              <a:rPr lang="fr-FR" dirty="0" smtClean="0">
                <a:latin typeface="+mj-lt"/>
              </a:rPr>
              <a:t/>
            </a:r>
            <a:br>
              <a:rPr lang="fr-FR" dirty="0" smtClean="0">
                <a:latin typeface="+mj-lt"/>
              </a:rPr>
            </a:b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+ p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qui suit un titre est mis en violet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contenue dans une autre : 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.citation p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dans un élément ayant la classe citation est mis en italique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commentaires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20597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Sert à documenter son code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Ceci est un commentaire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plus de renseignements =&gt; cours sur les commentaires en HTML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18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Notion complexe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existe une infinité de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Donner aux développeurs la palette de couleur la plus large possible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Plusieurs </a:t>
            </a:r>
            <a:r>
              <a:rPr lang="fr-FR" dirty="0">
                <a:cs typeface="Courier New" panose="02070309020205020404" pitchFamily="49" charset="0"/>
              </a:rPr>
              <a:t>manières différentes de désigner la couleur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désigner par le nom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116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Certaines couleurs sont nommées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y en a des dizaines implémentées dans le langage CSS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Quelques couleurs possibles :  </a:t>
            </a:r>
            <a:r>
              <a:rPr lang="fr-FR" dirty="0" smtClean="0"/>
              <a:t>white, </a:t>
            </a:r>
            <a:r>
              <a:rPr lang="fr-FR" dirty="0" err="1" smtClean="0"/>
              <a:t>blue</a:t>
            </a:r>
            <a:r>
              <a:rPr lang="fr-FR" dirty="0" smtClean="0"/>
              <a:t>, green, </a:t>
            </a:r>
            <a:r>
              <a:rPr lang="fr-FR" dirty="0" err="1" smtClean="0"/>
              <a:t>maroon</a:t>
            </a:r>
            <a:r>
              <a:rPr lang="fr-FR" dirty="0" smtClean="0"/>
              <a:t>, beige, </a:t>
            </a:r>
            <a:r>
              <a:rPr lang="fr-FR" dirty="0" err="1" smtClean="0"/>
              <a:t>yellow</a:t>
            </a:r>
            <a:r>
              <a:rPr lang="fr-FR" dirty="0" smtClean="0"/>
              <a:t>, orange, </a:t>
            </a:r>
            <a:r>
              <a:rPr lang="fr-FR" dirty="0" err="1"/>
              <a:t>r</a:t>
            </a:r>
            <a:r>
              <a:rPr lang="fr-FR" dirty="0" err="1" smtClean="0"/>
              <a:t>ed</a:t>
            </a:r>
            <a:r>
              <a:rPr lang="fr-FR" dirty="0" smtClean="0"/>
              <a:t>, </a:t>
            </a:r>
            <a:r>
              <a:rPr lang="fr-FR" dirty="0" err="1" smtClean="0"/>
              <a:t>purple</a:t>
            </a:r>
            <a:r>
              <a:rPr lang="fr-FR" dirty="0" smtClean="0"/>
              <a:t>, </a:t>
            </a:r>
            <a:r>
              <a:rPr lang="fr-FR" dirty="0" err="1" smtClean="0"/>
              <a:t>fushia</a:t>
            </a:r>
            <a:r>
              <a:rPr lang="fr-FR" dirty="0" smtClean="0"/>
              <a:t>,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, black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blue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=&gt; limité à quelques dizaines de couleurs possibles</a:t>
            </a:r>
            <a:endParaRPr lang="fr-FR" dirty="0"/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0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hexadécimale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68164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Notation en base 16 : chiffre de 0 à 9 puis lettre de A à F (A=10, …, F=15)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Commence par le caractère #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Suivi par six caractères hexadécimaux qui fonctionnent par paire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premiers : quantité de rouge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seconds : quantité de vert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derniers : quantité de bleu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#000000 = noir (absence de couleur) et #FFFFFF = blanc (présence de toutes les couleurs)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Trouver le code hexadécimal sur internet. 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Par exemple sur </a:t>
            </a:r>
            <a:r>
              <a:rPr lang="fr-FR" u="sng" dirty="0">
                <a:solidFill>
                  <a:srgbClr val="0070C0"/>
                </a:solidFill>
                <a:hlinkClick r:id="rId2"/>
              </a:rPr>
              <a:t>https://htmlcolorcodes.com/fr</a:t>
            </a:r>
            <a:r>
              <a:rPr lang="fr-FR" u="sng" dirty="0" smtClean="0">
                <a:solidFill>
                  <a:srgbClr val="0070C0"/>
                </a:solidFill>
                <a:hlinkClick r:id="rId2"/>
              </a:rPr>
              <a:t>/</a:t>
            </a:r>
            <a:endParaRPr lang="fr-FR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#58FB26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r>
              <a:rPr lang="fr-FR" dirty="0" smtClean="0"/>
              <a:t>=&gt; </a:t>
            </a:r>
            <a:r>
              <a:rPr lang="fr-FR" dirty="0"/>
              <a:t>16 777 216 codes couleurs possibles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RGB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Indique la quantité de rouge, vert et bleu en base 10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Utiliser des sites internet pour avoir la valeur en RGB : </a:t>
            </a:r>
            <a:r>
              <a:rPr lang="fr-FR" u="sng" dirty="0">
                <a:hlinkClick r:id="rId2"/>
              </a:rPr>
              <a:t>https://htmlcolorcodes.com/fr/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rgb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(88, 251, 36)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la couleur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C’est une couleur donc on peut utiliser le nom de la couleur, la notation hexadécimale ou encore la notation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DarkOrange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63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background-image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background-image: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url(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/background.png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100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+mj-lt"/>
                <a:cs typeface="Courier New" panose="02070309020205020404" pitchFamily="49" charset="0"/>
              </a:rPr>
              <a:t>Q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uelques propriétés disponibles pour gérer l’image de fond :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répétition de l’image de fond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en mosaïque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ne se répète pas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horizontalement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verticalement</a:t>
            </a: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ackground-attachement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attachement du fond d’écran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défile lors du scroll de l’écran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ixed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ne bouge lors du scroll de l’écran</a:t>
            </a: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background-position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position de l’image de fond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haut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droite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bas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gauche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au milieu</a:t>
            </a:r>
            <a:endParaRPr lang="fr-FR" dirty="0"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les combiner ensemble :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en </a:t>
            </a:r>
            <a:r>
              <a:rPr lang="fr-FR" dirty="0" smtClean="0">
                <a:cs typeface="Courier New" panose="02070309020205020404" pitchFamily="49" charset="0"/>
              </a:rPr>
              <a:t>haut centré</a:t>
            </a:r>
          </a:p>
          <a:p>
            <a:pPr lvl="2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right</a:t>
            </a:r>
            <a:r>
              <a:rPr lang="fr-FR" dirty="0" smtClean="0">
                <a:cs typeface="Courier New" panose="02070309020205020404" pitchFamily="49" charset="0"/>
              </a:rPr>
              <a:t> : en bas à droite</a:t>
            </a:r>
          </a:p>
          <a:p>
            <a:pPr lvl="1"/>
            <a:r>
              <a:rPr lang="fr-FR" dirty="0" smtClean="0">
                <a:cs typeface="Courier New" panose="02070309020205020404" pitchFamily="49" charset="0"/>
              </a:rPr>
              <a:t>Utiliser des unités de mesure :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 10px</a:t>
            </a:r>
            <a:r>
              <a:rPr lang="fr-FR" dirty="0" smtClean="0">
                <a:cs typeface="Courier New" panose="02070309020205020404" pitchFamily="49" charset="0"/>
              </a:rPr>
              <a:t> : placé à 100 pixels de la gauche et 10 pixels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2cm 3cm</a:t>
            </a:r>
            <a:r>
              <a:rPr lang="fr-FR" dirty="0" smtClean="0">
                <a:cs typeface="Courier New" panose="02070309020205020404" pitchFamily="49" charset="0"/>
              </a:rPr>
              <a:t> : placé à 2cm de la gauche et 3cm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50% 6%</a:t>
            </a:r>
            <a:r>
              <a:rPr lang="fr-FR" dirty="0" smtClean="0">
                <a:cs typeface="Courier New" panose="02070309020205020404" pitchFamily="49" charset="0"/>
              </a:rPr>
              <a:t> : placé à 50% de la longueur de l’écran par rapport à la gauche et à 6% de la hauteur de l’écran par rapport au haut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fixe, sans répétition, en bas à droite de la page web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fixed no-repeat bottom right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pour tous les conteneurs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54264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jouer sur la transparence des éléments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Chiffre flottant entre 0 et 1 :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0 =  invisible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1 = totalement opaque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manières de gérer l’opacité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attribut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opacity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+mj-lt"/>
                <a:cs typeface="Courier New" panose="02070309020205020404" pitchFamily="49" charset="0"/>
              </a:rPr>
              <a:t>u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tiliser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RGBa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propriété </a:t>
            </a:r>
            <a:r>
              <a:rPr lang="fr-FR" dirty="0" err="1" smtClean="0"/>
              <a:t>opacity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30201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mettre tous les paragraphes en légère transparence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opacity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0.8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Les nombres flottants s’écrivent avec un point « . » et pas avec une virgule « , » </a:t>
            </a:r>
          </a:p>
        </p:txBody>
      </p:sp>
    </p:spTree>
    <p:extLst>
      <p:ext uri="{BB962C8B-B14F-4D97-AF65-F5344CB8AC3E}">
        <p14:creationId xmlns:p14="http://schemas.microsoft.com/office/powerpoint/2010/main" val="35127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le </a:t>
            </a:r>
            <a:r>
              <a:rPr lang="fr-FR" dirty="0" err="1" smtClean="0"/>
              <a:t>rgba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4369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Même principe que pour le RGB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Un élément en plus à renseigner : l’opacité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Utilisé pour mettre de la transparence à une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 même : nombre entre 0 et 1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rgba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(255, 255, 255, 0.4)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r>
              <a:rPr lang="fr-FR" dirty="0" smtClean="0">
                <a:cs typeface="Courier New" panose="02070309020205020404" pitchFamily="49" charset="0"/>
              </a:rPr>
              <a:t/>
            </a:r>
            <a:br>
              <a:rPr lang="fr-FR" dirty="0" smtClean="0"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856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types de taille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absolue : avec une unité de mesure très précise 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pixel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centimètre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Bien pour les ordinateurs mais ne s’adapte pas aux écrans de téléphone et/ou tablettes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relative : taille déterminée suivant la taille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tout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petit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edium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normal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énorme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777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Autre taille relative (recommandée) :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unité étalon =&gt; 1em est une taille normal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grand que la normale 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petit que la normale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proportionnel au nombre d’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2em = 2 fois plus grand que la normale</a:t>
            </a:r>
            <a:br>
              <a:rPr lang="fr-FR" dirty="0" smtClean="0">
                <a:latin typeface="+mj-lt"/>
                <a:cs typeface="Courier New" panose="02070309020205020404" pitchFamily="49" charset="0"/>
              </a:rPr>
            </a:b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tous les paragraphes à une taille de 4 pixels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le texte de tous les éléments qui portent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un peu plus petit que la taille normale 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0.8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0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gras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172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gras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pas en gras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enlever la mise en gras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9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italique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0842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italique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oblique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en </a:t>
            </a:r>
            <a:r>
              <a:rPr lang="fr-FR" dirty="0" smtClean="0">
                <a:cs typeface="Courier New" panose="02070309020205020404" pitchFamily="49" charset="0"/>
              </a:rPr>
              <a:t>penché, de manière légèrement différente de l’italique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le texte en penché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nlever la mise en italique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tout le texte des éléments portant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en italique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.intro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64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décoration de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800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Tous les autres effets sont considérés comme de la « décoration de texte »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overline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</a:t>
            </a:r>
            <a:r>
              <a:rPr lang="fr-FR" dirty="0" smtClean="0">
                <a:cs typeface="Courier New" panose="02070309020205020404" pitchFamily="49" charset="0"/>
              </a:rPr>
              <a:t>une barre au dessus du texte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ine-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barre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fait clignoter le texte (à éviter)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ne fait rien (choisi par défaut)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Souligner les gros titres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50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029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Polices connues par défaut par la plupart des navigateurs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 black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Comic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Sans MS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Courier New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Georgia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Impact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Sans-Serif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Serif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Times New Roman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Trebuchet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MS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Verdana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71322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Possibilité d’importer sa propre police depuis internet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Police non connue par le navigateur donc il faut la faire télécharger par l’utilisateur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Utilisation de la règle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</a:t>
            </a: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Exemples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Importer sa propre police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Sans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("/fonts/OpenSans-Regular-webfont.woff2") format("woff2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OpenSans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-Regular-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webfont.woff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format("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woff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Définir une police aux paragraphes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Sans“, Arial, Serif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Définir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plusieurs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polices */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l’alignement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9988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mais pas à droite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droite mais pas à gauche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centre le texte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ustify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et à droite</a:t>
            </a:r>
          </a:p>
          <a:p>
            <a:pPr marL="0" indent="0">
              <a:buNone/>
            </a:pP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Centrer les gros titres 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text-align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250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gauche du texte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droite du texte</a:t>
            </a: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88" y="4129589"/>
            <a:ext cx="8810420" cy="25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71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de l’image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replace le texte en dessous de l’image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si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l’image est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ou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fr-FR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.parag2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8" y="2623088"/>
            <a:ext cx="10972801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98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border.</a:t>
            </a:r>
            <a:r>
              <a:rPr lang="fr-FR" dirty="0" smtClean="0">
                <a:cs typeface="Courier New" panose="02070309020205020404" pitchFamily="49" charset="0"/>
              </a:rPr>
              <a:t> Renseigner chacune de ces valeurs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épaisseur de la bordure (en px)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couleur de la bordure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a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spect de la bordure :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olid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trait plein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ouble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double traits pleins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ashed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tiret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otted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pointillé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de surélévation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d’enfoncement</a:t>
            </a:r>
            <a:endParaRPr lang="fr-FR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Entourer les articles d’une fine bordure pleine noire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83043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border-radius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p</a:t>
            </a:r>
            <a:r>
              <a:rPr lang="fr-FR" dirty="0" smtClean="0">
                <a:cs typeface="Courier New" panose="02070309020205020404" pitchFamily="49" charset="0"/>
              </a:rPr>
              <a:t>our faire des bords arrondis avec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l’arrondi en haut à gauche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’arrondi en haut à droite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l’arrondi en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bas à droite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la bordure 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’arrondi en bas à gauche de la bordure (en px)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encadre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border-radius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 10px 4px 10px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ombres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752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Les ombres portées d’un texte : 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Les ombres portées d’un conteneur : 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Valeurs à indiquer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horizontal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vertical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l’adoucissement du dégradé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a couleur de l’ombre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texte_ombre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text-shadow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10px grey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12118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Dans le cours HTML nous en étions resté là :</a:t>
            </a:r>
            <a:r>
              <a:rPr lang="en-GB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Effectif 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des ZZ1 à l’ISIMA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Marchand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Moulin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Marie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/* … */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table&gt;</a:t>
            </a: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04"/>
          <a:stretch/>
        </p:blipFill>
        <p:spPr bwMode="auto">
          <a:xfrm>
            <a:off x="7497191" y="2605278"/>
            <a:ext cx="2853818" cy="342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93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44022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Ajouter des bordures autour de chaque case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=&gt; Pas tout à fait ce que l’on veut !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2"/>
          <a:stretch/>
        </p:blipFill>
        <p:spPr bwMode="auto">
          <a:xfrm>
            <a:off x="7784972" y="2028126"/>
            <a:ext cx="2657475" cy="332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28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30406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border-collapse</a:t>
            </a:r>
            <a:r>
              <a:rPr lang="fr-FR" sz="2200" dirty="0" smtClean="0">
                <a:cs typeface="Courier New" panose="02070309020205020404" pitchFamily="49" charset="0"/>
              </a:rPr>
              <a:t>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eparate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séparées les unes des autres (choisi par défaut).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ollapse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fusionnées.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border-collapse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672" b="3153"/>
          <a:stretch/>
        </p:blipFill>
        <p:spPr bwMode="auto">
          <a:xfrm>
            <a:off x="8059674" y="3136392"/>
            <a:ext cx="2839974" cy="330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02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à puce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20267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-style-type</a:t>
            </a:r>
            <a:r>
              <a:rPr lang="fr-FR" sz="2200" dirty="0" smtClean="0">
                <a:cs typeface="Courier New" panose="02070309020205020404" pitchFamily="49" charset="0"/>
              </a:rPr>
              <a:t> pour personnaliser les puces :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>
                <a:latin typeface="+mj-lt"/>
              </a:rPr>
              <a:t>un petit disque noir (choisi par défaut)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cercle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carré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noir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plein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aucune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puce (utilise pour faire des menus)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taille des éléments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56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Modifier la largeur (en px ou en %) :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Modifier la hauteur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Si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modifiée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alors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automatiquement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ajustée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aux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bonnes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proportions et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inversement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		</a:t>
            </a:r>
          </a:p>
          <a:p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Possibilité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de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borner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les dimensions :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12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Deux types de marges : 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intérieure : </a:t>
            </a: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adding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intérieure (en px)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extérieure :</a:t>
            </a: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argin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extérieure (en px)</a:t>
            </a:r>
            <a:endParaRPr lang="fr-FR" sz="13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25820"/>
            <a:ext cx="11176699" cy="5581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Inscrire une taille (en px). Cette taille sera la même pour la taille de la marge du haut, </a:t>
            </a:r>
            <a:r>
              <a:rPr lang="fr-FR" dirty="0" smtClean="0"/>
              <a:t>du </a:t>
            </a:r>
            <a:r>
              <a:rPr lang="fr-FR" dirty="0"/>
              <a:t>bas, </a:t>
            </a:r>
            <a:r>
              <a:rPr lang="fr-FR" dirty="0" smtClean="0"/>
              <a:t>de </a:t>
            </a:r>
            <a:r>
              <a:rPr lang="fr-FR" dirty="0"/>
              <a:t>droite et de </a:t>
            </a:r>
            <a:r>
              <a:rPr lang="fr-FR" dirty="0" smtClean="0"/>
              <a:t> gauche</a:t>
            </a:r>
            <a:r>
              <a:rPr lang="fr-FR" dirty="0"/>
              <a:t>. </a:t>
            </a:r>
            <a:r>
              <a:rPr lang="fr-FR" dirty="0" smtClean="0"/>
              <a:t>On </a:t>
            </a:r>
            <a:r>
              <a:rPr lang="fr-FR" dirty="0"/>
              <a:t>utilisera cette notation si les quatre marges ont la même taille car c’est plus court à écrire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Inscrire </a:t>
            </a:r>
            <a:r>
              <a:rPr lang="fr-FR" dirty="0"/>
              <a:t>les quatre tailles de marge à la suite (en px) dans l’ordre suivant : taille de la marge du haut, </a:t>
            </a:r>
            <a:r>
              <a:rPr lang="fr-FR" dirty="0" smtClean="0"/>
              <a:t>de </a:t>
            </a:r>
            <a:r>
              <a:rPr lang="fr-FR" dirty="0"/>
              <a:t>droite, </a:t>
            </a:r>
            <a:r>
              <a:rPr lang="fr-FR" dirty="0" smtClean="0"/>
              <a:t>du </a:t>
            </a:r>
            <a:r>
              <a:rPr lang="fr-FR" dirty="0"/>
              <a:t>bas </a:t>
            </a:r>
            <a:r>
              <a:rPr lang="fr-FR" dirty="0" smtClean="0"/>
              <a:t>et de </a:t>
            </a:r>
            <a:r>
              <a:rPr lang="fr-FR" dirty="0"/>
              <a:t>gauche. </a:t>
            </a:r>
            <a:endParaRPr lang="fr-FR" dirty="0" smtClean="0"/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 10px 5px 10px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Même principe avec la 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00078"/>
            <a:ext cx="11176699" cy="381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alibri" panose="020F0502020204030204" pitchFamily="34" charset="0"/>
              </a:rPr>
              <a:t>Exemple</a:t>
            </a:r>
            <a:r>
              <a:rPr lang="fr-FR" dirty="0" smtClean="0">
                <a:latin typeface="+mj-lt"/>
                <a:cs typeface="Calibri" panose="020F0502020204030204" pitchFamily="34" charset="0"/>
              </a:rPr>
              <a:t> :</a:t>
            </a:r>
            <a:endParaRPr lang="fr-FR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03" y="2391619"/>
            <a:ext cx="8852506" cy="411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9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79639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Boite flexible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Conteneur responsive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Disponible depuis CSS3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/>
              <a:t>F</a:t>
            </a:r>
            <a:r>
              <a:rPr lang="fr-FR" dirty="0" smtClean="0"/>
              <a:t>ait </a:t>
            </a:r>
            <a:r>
              <a:rPr lang="fr-FR" dirty="0"/>
              <a:t>partie d’une des valeurs possibles de la 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fr-FR" dirty="0"/>
              <a:t> (aux côtés de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fr-FR" dirty="0"/>
              <a:t>,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fr-FR" dirty="0"/>
              <a:t>,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-block</a:t>
            </a:r>
            <a:r>
              <a:rPr lang="fr-FR" dirty="0"/>
              <a:t> et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/>
              <a:t>).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1179639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Code HTML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"parent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2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3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4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4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75564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 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.parent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01676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résultat est le suivant :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70" y="2333290"/>
            <a:ext cx="10397548" cy="3855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42694" y="6108544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Eléments de type blocs sont les uns en dessous des autres par défaut</a:t>
            </a: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4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29381"/>
            <a:ext cx="11176699" cy="2967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Modifions un tout petit peu le code CSS :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 solid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display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3"/>
          <a:stretch/>
        </p:blipFill>
        <p:spPr bwMode="auto">
          <a:xfrm>
            <a:off x="488830" y="4003433"/>
            <a:ext cx="11112043" cy="17970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42694" y="5628255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met les éléments les uns à côté des autres par défaut</a:t>
            </a: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1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138207"/>
            <a:ext cx="11176699" cy="3999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</a:p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flex-start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placés au début de l’axe horizontal (par défaut)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placés à la fin de l’axe horizontal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9"/>
          <a:stretch/>
        </p:blipFill>
        <p:spPr bwMode="auto">
          <a:xfrm>
            <a:off x="443345" y="2833140"/>
            <a:ext cx="11112043" cy="16746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 rotWithShape="1">
          <a:blip r:embed="rId3"/>
          <a:srcRect b="72317"/>
          <a:stretch/>
        </p:blipFill>
        <p:spPr bwMode="auto">
          <a:xfrm>
            <a:off x="415634" y="4940119"/>
            <a:ext cx="11167463" cy="1769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53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138207"/>
            <a:ext cx="11176699" cy="3999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centrés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694593"/>
            <a:ext cx="11112043" cy="18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8" y="1789797"/>
            <a:ext cx="11176699" cy="15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space-between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espacés les uns des autres sur l’axe horizontal</a:t>
            </a: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78689" y="4344000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space-around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espacés les uns des autres sur l’axe horizontal avec des espaces aux extrémités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767812"/>
            <a:ext cx="11112043" cy="187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384392"/>
            <a:ext cx="11112043" cy="18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lex-start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haut sur la ligne de base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 bwMode="auto">
          <a:xfrm>
            <a:off x="443345" y="3093116"/>
            <a:ext cx="11112043" cy="35001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50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</a:t>
            </a:r>
            <a:r>
              <a:rPr lang="fr-FR" dirty="0" smtClean="0"/>
              <a:t>bas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442196"/>
            <a:ext cx="11112043" cy="34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haut sur la ligne de base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451432"/>
            <a:ext cx="11112043" cy="3500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24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stretch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les blocs sont étirés (il ne faut pas mettre de hauteur à l’élément)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467474"/>
            <a:ext cx="11112043" cy="34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combiner agencement horizontal et vertical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fr-FR" dirty="0" smtClean="0"/>
              <a:t>Combiner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/>
              <a:t>et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-items</a:t>
            </a:r>
            <a:r>
              <a:rPr lang="fr-FR" dirty="0" smtClean="0"/>
              <a:t> pour placer le contenu dans notre boite :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78688" y="2493552"/>
            <a:ext cx="111766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endParaRPr lang="en-US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border: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solid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justify-content: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space-around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align-items: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height: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300px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91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combiner agencement horizontal et vertical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" y="2515596"/>
            <a:ext cx="11112043" cy="3472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3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gauche à droite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-direction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3125200"/>
            <a:ext cx="11112043" cy="35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gauche à droite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531645"/>
            <a:ext cx="11112043" cy="34520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459386" y="6054345"/>
            <a:ext cx="11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L’axe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modifié donc les propriétés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justify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-content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align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-items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inversées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-reverse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droite à gauche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2563729"/>
            <a:ext cx="11096001" cy="34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4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-reverse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bas en haut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547687"/>
            <a:ext cx="11096001" cy="34906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59386" y="6054345"/>
            <a:ext cx="11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L’axe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modifié donc les propriétés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justify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-content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align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-items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inversées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Gérer l’alignement d’un élément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1832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stretch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l’élément prend toute la place disponible</a:t>
            </a:r>
          </a:p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l’élément est centré</a:t>
            </a:r>
          </a:p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l’élément est au en haut</a:t>
            </a:r>
          </a:p>
          <a:p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l’élément est en bas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-self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8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Gérer l’alignement d’un élément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" y="2916380"/>
            <a:ext cx="11167463" cy="3035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5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368188"/>
            <a:ext cx="11176699" cy="246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prend un entier comme valeur :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44815"/>
          <a:stretch/>
        </p:blipFill>
        <p:spPr>
          <a:xfrm>
            <a:off x="598717" y="3112169"/>
            <a:ext cx="10951597" cy="33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753196"/>
            <a:ext cx="11176699" cy="52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352146"/>
            <a:ext cx="11176699" cy="1776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45439"/>
          <a:stretch/>
        </p:blipFill>
        <p:spPr>
          <a:xfrm>
            <a:off x="443345" y="2629430"/>
            <a:ext cx="11138338" cy="34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1776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pour gérer l’étirement, prend un nombre entier.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7" y="3170252"/>
            <a:ext cx="11289966" cy="3374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844292"/>
            <a:ext cx="11176699" cy="190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532238"/>
            <a:ext cx="11029616" cy="3325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1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844292"/>
            <a:ext cx="11176699" cy="190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met la 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sur l’élément 1 et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sur l’élément 3</a:t>
            </a: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368008"/>
            <a:ext cx="11029616" cy="3305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01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Site web responsive gère l’affichage sur différentes tailles d’écran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Deux façons de faire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plusieurs fichiers : un par résolution différente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un seul fichier CSS</a:t>
            </a:r>
          </a:p>
        </p:txBody>
      </p:sp>
    </p:spTree>
    <p:extLst>
      <p:ext uri="{BB962C8B-B14F-4D97-AF65-F5344CB8AC3E}">
        <p14:creationId xmlns:p14="http://schemas.microsoft.com/office/powerpoint/2010/main" val="2012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Les différents types de médias, donc les valeurs possibles de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</a:t>
            </a:r>
          </a:p>
          <a:p>
            <a:pPr lvl="1"/>
            <a:r>
              <a:rPr lang="fr-FR" alt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alt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creen</a:t>
            </a:r>
            <a:r>
              <a:rPr lang="fr-FR" altLang="fr-FR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: </a:t>
            </a:r>
            <a:r>
              <a:rPr lang="fr-FR" altLang="fr-FR" dirty="0">
                <a:solidFill>
                  <a:schemeClr val="tx1"/>
                </a:solidFill>
                <a:latin typeface="+mj-lt"/>
              </a:rPr>
              <a:t>écran « classique 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»</a:t>
            </a:r>
          </a:p>
          <a:p>
            <a:pPr lvl="1"/>
            <a:r>
              <a:rPr lang="fr-FR" alt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alt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rint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 document en aperçu avant impression</a:t>
            </a:r>
          </a:p>
          <a:p>
            <a:pPr lvl="1"/>
            <a:r>
              <a:rPr lang="fr-FR" alt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 tout type d’écran</a:t>
            </a:r>
          </a:p>
          <a:p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Les différents types d’orientation, donc les valeurs de possible de </a:t>
            </a:r>
            <a:r>
              <a:rPr lang="fr-FR" alt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orientation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</a:t>
            </a:r>
            <a:endParaRPr lang="fr-FR" altLang="fr-F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ortrait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en mode portrait </a:t>
            </a:r>
          </a:p>
          <a:p>
            <a:pPr lvl="1"/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andscape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en mode paysage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Les connecteurs logiques : 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et </a:t>
            </a:r>
          </a:p>
          <a:p>
            <a:pPr lvl="1"/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seulement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non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les téléphones mobiles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(&lt;480 px)</a:t>
            </a:r>
            <a:endParaRPr lang="fr-FR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15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un fichier par résolution différente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Pour toutes tailles d’écran sauf instructions contraires --&gt;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"all and (max-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1280px)"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"petit_ecran.css"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&lt;!–- Lorsque la fenêtre a une longueur inférieure à 1280px --&gt;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queries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un seul fichier CSS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(orientation: 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landscape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and (max-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1280px)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CSS dans le cas où l’écran à une taille inférieure à 1280 px en orientation portrait*/</a:t>
            </a:r>
            <a:endParaRPr lang="fr-FR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Qu’est-ce qu’un </a:t>
            </a:r>
            <a:r>
              <a:rPr lang="fr-FR" sz="4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735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200" dirty="0" smtClean="0"/>
              <a:t>Un </a:t>
            </a:r>
            <a:r>
              <a:rPr lang="fr-FR" sz="2200" b="1" dirty="0" err="1"/>
              <a:t>framework</a:t>
            </a:r>
            <a:r>
              <a:rPr lang="fr-FR" sz="2200" dirty="0"/>
              <a:t> est, comme son nom l’indique en anglais, un “</a:t>
            </a:r>
            <a:r>
              <a:rPr lang="fr-FR" sz="2200" b="1" dirty="0"/>
              <a:t>cadre de travail</a:t>
            </a:r>
            <a:r>
              <a:rPr lang="fr-FR" sz="2200" dirty="0"/>
              <a:t>“. L’objectif d’un </a:t>
            </a:r>
            <a:r>
              <a:rPr lang="fr-FR" sz="2200" dirty="0" err="1"/>
              <a:t>framework</a:t>
            </a:r>
            <a:r>
              <a:rPr lang="fr-FR" sz="2200" dirty="0"/>
              <a:t> est généralement de </a:t>
            </a:r>
            <a:r>
              <a:rPr lang="fr-FR" sz="2200" b="1" dirty="0"/>
              <a:t>simplifier le travail des développeurs informatiques</a:t>
            </a:r>
            <a:r>
              <a:rPr lang="fr-FR" sz="2200" dirty="0"/>
              <a:t> (les codeurs si vous préférez), en leur offrant une </a:t>
            </a:r>
            <a:r>
              <a:rPr lang="fr-FR" sz="2200" b="1" dirty="0"/>
              <a:t>architecture “prête à l’emploi”</a:t>
            </a:r>
            <a:r>
              <a:rPr lang="fr-FR" sz="2200" dirty="0"/>
              <a:t> et qui leur permette de ne pas repartir de zéro à chaque nouveau projet. </a:t>
            </a:r>
          </a:p>
          <a:p>
            <a:r>
              <a:rPr lang="fr-FR" sz="2200" dirty="0" smtClean="0"/>
              <a:t>Les </a:t>
            </a:r>
            <a:r>
              <a:rPr lang="fr-FR" sz="2200" dirty="0"/>
              <a:t>principaux avantages sont donc </a:t>
            </a:r>
            <a:r>
              <a:rPr lang="fr-FR" sz="2200" dirty="0" smtClean="0"/>
              <a:t>:</a:t>
            </a:r>
          </a:p>
          <a:p>
            <a:pPr lvl="1"/>
            <a:r>
              <a:rPr lang="fr-FR" sz="2000" dirty="0" smtClean="0"/>
              <a:t>la </a:t>
            </a:r>
            <a:r>
              <a:rPr lang="fr-FR" sz="2000" dirty="0"/>
              <a:t>réutilisation des codes</a:t>
            </a:r>
          </a:p>
          <a:p>
            <a:pPr lvl="1"/>
            <a:r>
              <a:rPr lang="fr-FR" sz="2000" dirty="0"/>
              <a:t>la standardisation de la programmation</a:t>
            </a:r>
          </a:p>
          <a:p>
            <a:pPr lvl="1"/>
            <a:r>
              <a:rPr lang="fr-FR" sz="2000" dirty="0"/>
              <a:t>la formalisation d’une architecture adaptée aux besoins de chaque </a:t>
            </a:r>
            <a:r>
              <a:rPr lang="fr-FR" sz="2000" dirty="0" smtClean="0"/>
              <a:t>entreprise </a:t>
            </a:r>
          </a:p>
          <a:p>
            <a:pPr marL="324000" lvl="1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														</a:t>
            </a:r>
            <a:r>
              <a:rPr lang="fr-FR" sz="2500" i="1" dirty="0" smtClean="0"/>
              <a:t>Définition de 1min30.com</a:t>
            </a:r>
            <a:endParaRPr lang="fr-FR" sz="2500" i="1" dirty="0"/>
          </a:p>
          <a:p>
            <a:pPr marL="0" indent="0" algn="ctr">
              <a:buNone/>
            </a:pPr>
            <a:endParaRPr lang="fr-FR" sz="22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5000" dirty="0" smtClean="0"/>
              <a:t>Démonstration</a:t>
            </a:r>
            <a:r>
              <a:rPr lang="fr-FR" sz="2200" dirty="0" smtClean="0"/>
              <a:t> </a:t>
            </a:r>
          </a:p>
          <a:p>
            <a:pPr marL="0" indent="0" algn="ctr">
              <a:buNone/>
            </a:pPr>
            <a:r>
              <a:rPr lang="en-US" sz="3000" i="1" dirty="0" smtClean="0"/>
              <a:t>“An </a:t>
            </a:r>
            <a:r>
              <a:rPr lang="en-US" sz="3000" i="1" dirty="0"/>
              <a:t>example is worth a thousand words</a:t>
            </a:r>
            <a:r>
              <a:rPr lang="en-US" sz="3000" i="1" dirty="0" smtClean="0"/>
              <a:t>!” </a:t>
            </a:r>
            <a:endParaRPr lang="fr-FR" sz="3000" i="1" dirty="0" smtClean="0"/>
          </a:p>
        </p:txBody>
      </p:sp>
    </p:spTree>
    <p:extLst>
      <p:ext uri="{BB962C8B-B14F-4D97-AF65-F5344CB8AC3E}">
        <p14:creationId xmlns:p14="http://schemas.microsoft.com/office/powerpoint/2010/main" val="28195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4 : LE PHP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4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https://www.wooclap.com/CSS3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: 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langage du BACK-end : le PHP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8741" y="3353513"/>
            <a:ext cx="5034517" cy="3678303"/>
          </a:xfrm>
        </p:spPr>
        <p:txBody>
          <a:bodyPr/>
          <a:lstStyle/>
          <a:p>
            <a:r>
              <a:rPr lang="fr-FR" dirty="0" smtClean="0"/>
              <a:t>Plein de langages différents pour le back-end : JavaScript, Python, Ruby, Java, PHP, …</a:t>
            </a:r>
          </a:p>
          <a:p>
            <a:r>
              <a:rPr lang="fr-FR" dirty="0" smtClean="0"/>
              <a:t>Rôle du PHP : réaliser les fonctionnalités qui ne se voient pas au premier abord</a:t>
            </a:r>
          </a:p>
          <a:p>
            <a:pPr lvl="1"/>
            <a:r>
              <a:rPr lang="fr-FR" dirty="0" smtClean="0"/>
              <a:t>Charger des articles</a:t>
            </a:r>
          </a:p>
          <a:p>
            <a:pPr lvl="1"/>
            <a:r>
              <a:rPr lang="fr-FR" dirty="0" smtClean="0"/>
              <a:t>Créer un compte utilisateur</a:t>
            </a:r>
          </a:p>
          <a:p>
            <a:pPr lvl="1"/>
            <a:r>
              <a:rPr lang="fr-FR" dirty="0" smtClean="0"/>
              <a:t>Ajouter un commentaire à un article</a:t>
            </a:r>
          </a:p>
          <a:p>
            <a:pPr lvl="1"/>
            <a:r>
              <a:rPr lang="fr-FR" dirty="0" smtClean="0"/>
              <a:t>Se déconnecter…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6" b="22184"/>
          <a:stretch/>
        </p:blipFill>
        <p:spPr>
          <a:xfrm>
            <a:off x="4931207" y="2314170"/>
            <a:ext cx="2329584" cy="12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 WEB STATIQUE  VS SITE WEB DYNAMIQUE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16129"/>
            <a:ext cx="5034517" cy="3678303"/>
          </a:xfrm>
        </p:spPr>
        <p:txBody>
          <a:bodyPr/>
          <a:lstStyle/>
          <a:p>
            <a:pPr marL="0" indent="0">
              <a:buNone/>
            </a:pPr>
            <a:r>
              <a:rPr lang="fr-FR" u="sng" dirty="0" smtClean="0"/>
              <a:t>Site web statique</a:t>
            </a:r>
            <a:r>
              <a:rPr lang="fr-FR" dirty="0" smtClean="0"/>
              <a:t> :</a:t>
            </a:r>
          </a:p>
          <a:p>
            <a:r>
              <a:rPr lang="fr-FR" dirty="0" smtClean="0"/>
              <a:t>Créé uniquement en HTML et CSS</a:t>
            </a:r>
          </a:p>
          <a:p>
            <a:r>
              <a:rPr lang="fr-FR" dirty="0" smtClean="0"/>
              <a:t>Sera toujours le même, tout le temps</a:t>
            </a:r>
          </a:p>
          <a:p>
            <a:r>
              <a:rPr lang="fr-FR" dirty="0" smtClean="0"/>
              <a:t>Pas d’interaction avec l’utilisateur</a:t>
            </a:r>
          </a:p>
          <a:p>
            <a:r>
              <a:rPr lang="fr-FR" dirty="0" smtClean="0"/>
              <a:t>Aucune évolutivité</a:t>
            </a:r>
          </a:p>
          <a:p>
            <a:r>
              <a:rPr lang="fr-FR" dirty="0" smtClean="0"/>
              <a:t>Pour modifier une page, modifier directement le code HTML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014320" y="2347038"/>
            <a:ext cx="503451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Site web dynamique</a:t>
            </a:r>
            <a:r>
              <a:rPr lang="fr-FR" dirty="0" smtClean="0"/>
              <a:t> :</a:t>
            </a:r>
          </a:p>
          <a:p>
            <a:r>
              <a:rPr lang="fr-FR" dirty="0" smtClean="0"/>
              <a:t>Gestion d’un back-end</a:t>
            </a:r>
          </a:p>
          <a:p>
            <a:r>
              <a:rPr lang="fr-FR" dirty="0" smtClean="0"/>
              <a:t>Evolue au cours du temps</a:t>
            </a:r>
          </a:p>
          <a:p>
            <a:r>
              <a:rPr lang="fr-FR" dirty="0" smtClean="0"/>
              <a:t>Interagit avec l’utilisateur</a:t>
            </a:r>
          </a:p>
          <a:p>
            <a:r>
              <a:rPr lang="fr-FR" dirty="0" smtClean="0"/>
              <a:t>Interagit avec une base de données</a:t>
            </a:r>
          </a:p>
          <a:p>
            <a:r>
              <a:rPr lang="fr-FR" dirty="0" smtClean="0"/>
              <a:t>Beaucoup plus facile à maintenir</a:t>
            </a:r>
          </a:p>
          <a:p>
            <a:r>
              <a:rPr lang="fr-FR" dirty="0" smtClean="0"/>
              <a:t>Modification des pages via des comptes administrateurs</a:t>
            </a:r>
          </a:p>
        </p:txBody>
      </p:sp>
    </p:spTree>
    <p:extLst>
      <p:ext uri="{BB962C8B-B14F-4D97-AF65-F5344CB8AC3E}">
        <p14:creationId xmlns:p14="http://schemas.microsoft.com/office/powerpoint/2010/main" val="36591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fonctionne </a:t>
            </a:r>
            <a:r>
              <a:rPr lang="fr-FR" dirty="0" err="1" smtClean="0"/>
              <a:t>php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32026" y="3691752"/>
            <a:ext cx="6475390" cy="3678303"/>
          </a:xfrm>
        </p:spPr>
        <p:txBody>
          <a:bodyPr/>
          <a:lstStyle/>
          <a:p>
            <a:r>
              <a:rPr lang="fr-FR" dirty="0" smtClean="0"/>
              <a:t>PHP génère du code HTML et CSS</a:t>
            </a:r>
          </a:p>
          <a:p>
            <a:r>
              <a:rPr lang="fr-FR" dirty="0" smtClean="0"/>
              <a:t>Aucun code PHP dans le code source final</a:t>
            </a:r>
          </a:p>
          <a:p>
            <a:r>
              <a:rPr lang="fr-FR" dirty="0" smtClean="0"/>
              <a:t>PHP fait du « rechercher / remplacer » dans le code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07" y="2481679"/>
            <a:ext cx="6087586" cy="17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0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Systèmes de Gestion de Base de Données 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950631"/>
          </a:xfrm>
        </p:spPr>
        <p:txBody>
          <a:bodyPr/>
          <a:lstStyle/>
          <a:p>
            <a:r>
              <a:rPr lang="fr-FR" dirty="0" smtClean="0"/>
              <a:t>SGBD = système de gestion de base de données</a:t>
            </a:r>
          </a:p>
          <a:p>
            <a:r>
              <a:rPr lang="fr-FR" dirty="0" smtClean="0"/>
              <a:t>Il en existe plusieurs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66" y="2541589"/>
            <a:ext cx="1476953" cy="147695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1" b="33078"/>
          <a:stretch/>
        </p:blipFill>
        <p:spPr>
          <a:xfrm>
            <a:off x="678146" y="3139586"/>
            <a:ext cx="3169523" cy="5965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29103" y="3839069"/>
            <a:ext cx="27905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SGBD </a:t>
            </a:r>
            <a:r>
              <a:rPr lang="fr-FR" dirty="0" smtClean="0"/>
              <a:t>deux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version 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version propriétaire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401526" y="3844566"/>
            <a:ext cx="20874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SGBD </a:t>
            </a:r>
            <a:r>
              <a:rPr lang="fr-FR" dirty="0" smtClean="0"/>
              <a:t>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Copie de MySQL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2038" y="3912957"/>
            <a:ext cx="29793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SGBD </a:t>
            </a:r>
            <a:r>
              <a:rPr lang="fr-FR" dirty="0" smtClean="0"/>
              <a:t>propriétaire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</a:t>
            </a:r>
            <a:r>
              <a:rPr lang="fr-FR" dirty="0" smtClean="0"/>
              <a:t>eilleur SGBD du marché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Très cher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40" y="2497786"/>
            <a:ext cx="2376898" cy="12293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07" y="4988406"/>
            <a:ext cx="1905000" cy="1752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193040" y="5403041"/>
            <a:ext cx="33932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Libre et 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Plus avancé que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Pas aussi performant qu’Oracle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60" y="4984063"/>
            <a:ext cx="2126543" cy="162562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30240" y="5335210"/>
            <a:ext cx="2841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Payant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Développé par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Souvent utilisé avec .NET</a:t>
            </a:r>
          </a:p>
        </p:txBody>
      </p:sp>
    </p:spTree>
    <p:extLst>
      <p:ext uri="{BB962C8B-B14F-4D97-AF65-F5344CB8AC3E}">
        <p14:creationId xmlns:p14="http://schemas.microsoft.com/office/powerpoint/2010/main" val="16888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DE TRAVAIL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607128"/>
            <a:ext cx="11029615" cy="3500580"/>
          </a:xfrm>
        </p:spPr>
        <p:txBody>
          <a:bodyPr>
            <a:normAutofit/>
          </a:bodyPr>
          <a:lstStyle/>
          <a:p>
            <a:r>
              <a:rPr lang="fr-FR" dirty="0" smtClean="0"/>
              <a:t>Besoin de trois composants pour réaliser le back-end :</a:t>
            </a:r>
          </a:p>
          <a:p>
            <a:pPr lvl="1"/>
            <a:r>
              <a:rPr lang="fr-FR" dirty="0" smtClean="0"/>
              <a:t>Apache : le serveur web</a:t>
            </a:r>
          </a:p>
          <a:p>
            <a:pPr lvl="1"/>
            <a:r>
              <a:rPr lang="fr-FR" dirty="0" smtClean="0"/>
              <a:t>PHP : le langage qui gère le back-end donc les interactions avec le serveur</a:t>
            </a:r>
          </a:p>
          <a:p>
            <a:pPr lvl="1"/>
            <a:r>
              <a:rPr lang="fr-FR" dirty="0" smtClean="0"/>
              <a:t>MySQL : le SGBD que nous allons utilisé (car c’est le plus couramment utilisé par la communauté et l’un des plus simples à manipuler)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WAMPServer</a:t>
            </a:r>
            <a:r>
              <a:rPr lang="fr-FR" dirty="0" smtClean="0"/>
              <a:t> regroupe tout ça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120566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SYNTAXE PHP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/>
              <a:t>Code PHP s’écrit entre ces balises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/* Ecriture du code PHP */ ?&gt;</a:t>
            </a:r>
          </a:p>
          <a:p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S’écrit en général sur plusieurs lignes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Ecriture du code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PHP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Sur plusieurs lignes*/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S’écrit au milieu du code HTML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 code PHP : mon_fichier.html =&gt;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mon_fichier.php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719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Tester son code </a:t>
            </a:r>
            <a:r>
              <a:rPr lang="fr-FR" dirty="0" err="1" smtClean="0"/>
              <a:t>php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246906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/>
              <a:t>Mettre ses fichiers de codes dans un dossier</a:t>
            </a:r>
          </a:p>
          <a:p>
            <a:r>
              <a:rPr lang="fr-FR" dirty="0"/>
              <a:t>Mettre </a:t>
            </a:r>
            <a:r>
              <a:rPr lang="fr-FR" dirty="0" smtClean="0"/>
              <a:t>ce dossier dans C:\wamp\www</a:t>
            </a:r>
            <a:endParaRPr lang="fr-FR" dirty="0"/>
          </a:p>
          <a:p>
            <a:r>
              <a:rPr lang="fr-FR" dirty="0" smtClean="0"/>
              <a:t>Ouvrir un navigateur internet</a:t>
            </a:r>
          </a:p>
          <a:p>
            <a:r>
              <a:rPr lang="fr-FR" dirty="0" smtClean="0"/>
              <a:t>Aller sur </a:t>
            </a:r>
            <a:r>
              <a:rPr lang="fr-FR" dirty="0" smtClean="0">
                <a:hlinkClick r:id="rId2"/>
              </a:rPr>
              <a:t>http://localhost</a:t>
            </a:r>
            <a:endParaRPr lang="fr-FR" dirty="0" smtClean="0"/>
          </a:p>
          <a:p>
            <a:r>
              <a:rPr lang="fr-FR" dirty="0" smtClean="0"/>
              <a:t>Aller sur son projet pour voir le résultat</a:t>
            </a:r>
            <a:endParaRPr lang="fr-FR" dirty="0"/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211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SYNTAXE PHP :  AFFICHER DU TEXTE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/>
              <a:t>Afficher du texte à l’écran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"Bonjour a tous";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Ecrire du code HTML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&gt;Bonjour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tous&lt;/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Afficher des guillemets : échapper un caractère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"Il m’a dit : \"Bonjour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tous\";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Mélanger HTML et PHP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&lt;p&gt;Il m’a dit : 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Bonjour a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tous";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 &lt;/p&gt;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8878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Conteneur qui possède deux caractéristiques :</a:t>
            </a:r>
          </a:p>
          <a:p>
            <a:pPr lvl="1"/>
            <a:r>
              <a:rPr lang="fr-FR" b="1" dirty="0" smtClean="0">
                <a:latin typeface="+mj-lt"/>
                <a:cs typeface="Courier New" panose="02070309020205020404" pitchFamily="49" charset="0"/>
              </a:rPr>
              <a:t>Un nom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pour l’appeler et récupérer son contenu</a:t>
            </a:r>
          </a:p>
          <a:p>
            <a:pPr lvl="1"/>
            <a:r>
              <a:rPr lang="fr-FR" b="1" dirty="0" smtClean="0">
                <a:latin typeface="+mj-lt"/>
                <a:cs typeface="Courier New" panose="02070309020205020404" pitchFamily="49" charset="0"/>
              </a:rPr>
              <a:t>Une valeur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pour stocker une information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En PHP, variables non typée, peuvent prendre l’une les valeurs suivantes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Chaîne de caractère. Ex : « salut »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Nombre entier. Ex : 4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Nombre flottant. Ex: 9.2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Booleen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. Ex: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Aucune valeur : NULL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526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Exemple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//Affiche 4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"Du texte"; // Variable non typée, on met une string après avoir mis un entier 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//Affiche : Du texte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la string, guillemets simples et doubles sont équivalents (préférence pour la simple)</a:t>
            </a:r>
          </a:p>
        </p:txBody>
      </p:sp>
    </p:spTree>
    <p:extLst>
      <p:ext uri="{BB962C8B-B14F-4D97-AF65-F5344CB8AC3E}">
        <p14:creationId xmlns:p14="http://schemas.microsoft.com/office/powerpoint/2010/main" val="10426945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CONCAténation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Exemple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a ‘ . 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ans.‘;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 Affiche : Mon fils a 4 ans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la string, guillemets simples et doubles sont équivalents (préférence pour la simple)</a:t>
            </a:r>
          </a:p>
        </p:txBody>
      </p:sp>
    </p:spTree>
    <p:extLst>
      <p:ext uri="{BB962C8B-B14F-4D97-AF65-F5344CB8AC3E}">
        <p14:creationId xmlns:p14="http://schemas.microsoft.com/office/powerpoint/2010/main" val="351109405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Condition si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if($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18)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est mineur.’;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18) //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est collé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est tout juste majeur.’;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est adulte.’;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94380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Condition switch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choix_menu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switch($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choix_menu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case 0: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‘Tu as choisis de créer une nouvelle partie’;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case 1: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‘Tu as choisis de continuer une partie existante’;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case 2: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‘Tu as choisis de quitter le jeu.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Aurevoir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25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Condition ternaire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13;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$mineur = 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18) ?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false;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657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Boucle Tant que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($continuer == vrai)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	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Equivalent à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continuer)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}	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185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Boucle Tant que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$compteur=1;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($compteur &lt;= 100)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‘Ligne n° ‘ . $compteur . ‘&lt;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/&gt;’;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$compteur++;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	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terrible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925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Boucle Pour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($compteur = 0; $compteur &lt;= 100; $compteur++)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‘Ligne n° ‘ . $compteur . ‘&lt;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/&gt;’;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	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Mieux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11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Variable qui peut contenir plusieurs valeurs à la fois</a:t>
            </a:r>
          </a:p>
          <a:p>
            <a:pPr lvl="1"/>
            <a:r>
              <a:rPr lang="fr-FR" dirty="0" smtClean="0">
                <a:latin typeface="+mj-lt"/>
              </a:rPr>
              <a:t>Variable classique :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$personne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</a:rPr>
              <a:t>contient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‘Sinan’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Tableau :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$personnes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contient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‘Sinan’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,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‘Fabien’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,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‘Aymeric’</a:t>
            </a:r>
          </a:p>
          <a:p>
            <a:endParaRPr lang="fr-FR" dirty="0" smtClean="0">
              <a:latin typeface="+mj-lt"/>
            </a:endParaRPr>
          </a:p>
          <a:p>
            <a:r>
              <a:rPr lang="fr-FR" dirty="0" smtClean="0">
                <a:latin typeface="+mj-lt"/>
              </a:rPr>
              <a:t>Deux types de tableaux</a:t>
            </a:r>
          </a:p>
          <a:p>
            <a:pPr lvl="1"/>
            <a:r>
              <a:rPr lang="fr-FR" dirty="0" smtClean="0">
                <a:latin typeface="+mj-lt"/>
              </a:rPr>
              <a:t>Tableau numéroté</a:t>
            </a:r>
          </a:p>
          <a:p>
            <a:pPr lvl="1"/>
            <a:r>
              <a:rPr lang="fr-FR" dirty="0" smtClean="0">
                <a:latin typeface="+mj-lt"/>
              </a:rPr>
              <a:t>Tableau associatif</a:t>
            </a:r>
          </a:p>
          <a:p>
            <a:pPr lvl="1"/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7531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tableau numéroté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Variable qui peut contenir plusieurs valeurs à la fois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fonction 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permet de créer un </a:t>
            </a:r>
            <a:r>
              <a:rPr lang="fr-FR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Sinan',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Fabien',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Aymeric'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0373927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tableau numéroté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Equivalent à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‘Sinan‘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Crée un tableau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initialise sa première case à ‘Sinan’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‘Fabien‘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deuxième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‘Fabien’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‘Aymeric'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troisième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‘Aymeric’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Equivalent à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‘Sinan‘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Crée un tableau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initialise sa première case à ‘Sinan’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‘Fabien‘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deuxième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‘Fabien’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‘Aymeric'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troisième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‘Aymeric’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94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tableau associatif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45671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Crée des paires clé-valeur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‘clé’ =&gt; valeur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On crée notre </a:t>
            </a:r>
            <a:r>
              <a:rPr lang="fr-FR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=&gt; 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=&gt; 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!',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‘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=&gt;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Fabien',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‘nom' =&gt;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Simonet');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Equivalent à :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sz="1600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 tableau numéroté fonctionne comme un tableau associatif ayant pour clé des indices commençant à partir de 0.</a:t>
            </a:r>
            <a:endParaRPr lang="fr-FR" sz="16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994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parcours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une boucle Pour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Aymeric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for($compteur=0; $compteur&lt;2; $compteur++)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'je m\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appelle' . $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[$compteur];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Il faut connaitre le nombre d’éléments dans le tableau =&gt; Bof</a:t>
            </a:r>
          </a:p>
        </p:txBody>
      </p:sp>
    </p:spTree>
    <p:extLst>
      <p:ext uri="{BB962C8B-B14F-4D97-AF65-F5344CB8AC3E}">
        <p14:creationId xmlns:p14="http://schemas.microsoft.com/office/powerpoint/2010/main" val="190548201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parcours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une boucle </a:t>
            </a:r>
            <a:r>
              <a:rPr lang="fr-FR" dirty="0" err="1" smtClean="0"/>
              <a:t>PourChaque</a:t>
            </a:r>
            <a:r>
              <a:rPr lang="fr-FR" dirty="0" smtClean="0"/>
              <a:t>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Aymeric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'je m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appelle'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Il faut connaitre le nombre d’éléments dans le tableau =&gt; Bof</a:t>
            </a:r>
          </a:p>
        </p:txBody>
      </p:sp>
    </p:spTree>
    <p:extLst>
      <p:ext uri="{BB962C8B-B14F-4D97-AF65-F5344CB8AC3E}">
        <p14:creationId xmlns:p14="http://schemas.microsoft.com/office/powerpoint/2010/main" val="186173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parcours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une boucle </a:t>
            </a:r>
            <a:r>
              <a:rPr lang="fr-FR" dirty="0" err="1" smtClean="0"/>
              <a:t>PourChaque</a:t>
            </a:r>
            <a:r>
              <a:rPr lang="fr-FR" dirty="0" smtClean="0"/>
              <a:t>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Détail du profil :&lt;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$valeur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 =&gt; 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$valeur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besoin de connaitre le nombre d’éléments =&gt; mieux</a:t>
            </a:r>
          </a:p>
        </p:txBody>
      </p:sp>
    </p:spTree>
    <p:extLst>
      <p:ext uri="{BB962C8B-B14F-4D97-AF65-F5344CB8AC3E}">
        <p14:creationId xmlns:p14="http://schemas.microsoft.com/office/powerpoint/2010/main" val="2890306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Affichage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la fonction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 smtClean="0"/>
              <a:t> =&gt; Seulement pour débugger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 englober dans des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pour afficher du code HTML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'&lt;/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5320873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Recherche dans 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Trois fonctions disponibles :</a:t>
            </a:r>
          </a:p>
          <a:p>
            <a:pPr lvl="1"/>
            <a:r>
              <a:rPr lang="fr-FR" alt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array_key_exists</a:t>
            </a:r>
            <a:r>
              <a:rPr lang="fr-FR" alt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(clé, tableau)</a:t>
            </a:r>
            <a:r>
              <a:rPr lang="fr-FR" altLang="fr-FR" dirty="0" smtClean="0">
                <a:solidFill>
                  <a:schemeClr val="tx1"/>
                </a:solidFill>
              </a:rPr>
              <a:t> : vérifie si une clé est présente dans un tableau (renvoie un booléen).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n_array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(valeur, tableau)</a:t>
            </a:r>
            <a:r>
              <a:rPr lang="fr-FR" b="1" i="1" dirty="0" smtClean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fr-FR" dirty="0" smtClean="0"/>
              <a:t>: vérifie si une valeur est présente dans un tableau (renvoie un booléen).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(valeur, tableau)</a:t>
            </a:r>
            <a:r>
              <a:rPr lang="fr-FR" dirty="0" smtClean="0"/>
              <a:t> : renvoie la clé d’une valeur présente dans le tableau</a:t>
            </a:r>
          </a:p>
        </p:txBody>
      </p:sp>
    </p:spTree>
    <p:extLst>
      <p:ext uri="{BB962C8B-B14F-4D97-AF65-F5344CB8AC3E}">
        <p14:creationId xmlns:p14="http://schemas.microsoft.com/office/powerpoint/2010/main" val="212893037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Existence d’une clé dans le 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array_key_exists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6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array_key_exists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adresse_mail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$profil))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'Le profil courant contient une adresse mail.';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'Le profil courant ne contient pas d'adresse mail.';</a:t>
            </a:r>
          </a:p>
          <a:p>
            <a:pPr marL="324000" lvl="1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324000" lvl="1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293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Existence d’une  valeur dans le 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>
                <a:solidFill>
                  <a:schemeClr val="tx1"/>
                </a:solidFill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in_array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6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in_array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'Le profil courant contient \'Fabien\' 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'Le profil courant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 contient pas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\'Fabien\' 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4000" lvl="1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324000" lvl="1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575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Récupérer la clé correspondant à une  valeur dans le 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>
                <a:solidFill>
                  <a:schemeClr val="tx1"/>
                </a:solidFill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6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16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Simonet est ton 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sz="16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16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fr-FR" sz="1600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1234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une fonction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>
                <a:solidFill>
                  <a:schemeClr val="tx1"/>
                </a:solidFill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alt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addition($nb1, $nb2)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$nb1 + $nb2;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fr-FR" sz="14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$premier = 4;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deuxieme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6;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$somme = </a:t>
            </a:r>
            <a:r>
              <a:rPr lang="fr-FR" sz="14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addition($premier, $</a:t>
            </a:r>
            <a:r>
              <a:rPr lang="fr-FR" sz="14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deuxieme</a:t>
            </a:r>
            <a:r>
              <a:rPr lang="fr-FR" sz="14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24000" lvl="1" indent="0">
              <a:buNone/>
            </a:pP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$premier . '+' . $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deuxieme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' = ' . $somme . </a:t>
            </a:r>
            <a:r>
              <a:rPr lang="fr-FR" sz="14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/&gt;‘;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13844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 HTML qui se répète d’une fois sur l’autre</a:t>
            </a:r>
          </a:p>
          <a:p>
            <a:pPr marL="0" indent="0">
              <a:buNone/>
            </a:pPr>
            <a:r>
              <a:rPr lang="fr-FR" alt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menu, pied de page, </a:t>
            </a:r>
            <a:r>
              <a:rPr lang="fr-FR" alt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aside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…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 on modifie le code il faut le modifier partout 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Mauvaise maintenabilité</a:t>
            </a:r>
          </a:p>
          <a:p>
            <a:endParaRPr lang="fr-FR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PHP a une solution : inclusion de page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186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accueil.php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précède --&gt;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id="menu"&gt;       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class="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element_menu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&lt;li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&gt;&lt;a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="page1.html"&gt;Lien&lt;/a&gt;&lt;/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&lt;li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&gt;&lt;a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="page2.html"&gt;Lien&lt;/a&gt;&lt;/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&lt;li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&gt;&lt;a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="page3.html"&gt;Lien&lt;/a&gt;&lt;/li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   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suit --&gt;</a:t>
            </a:r>
          </a:p>
        </p:txBody>
      </p:sp>
    </p:spTree>
    <p:extLst>
      <p:ext uri="{BB962C8B-B14F-4D97-AF65-F5344CB8AC3E}">
        <p14:creationId xmlns:p14="http://schemas.microsoft.com/office/powerpoint/2010/main" val="396909902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sz="1600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menu.php</a:t>
            </a:r>
            <a:r>
              <a:rPr lang="fr-FR" sz="16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</a:t>
            </a:r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DOCTYPE html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&gt;Mon super site&lt;/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id="menu"&gt;        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&lt;div class="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element_menu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&lt;li&gt;&lt;a 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="page1.html"&gt;Lien&lt;/a&gt;&lt;/li&gt;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&lt;li&gt;&lt;a 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="page2.html"&gt;Lien&lt;/a&gt;&lt;/li&gt;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&lt;li&gt;&lt;a 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="page3.html"&gt;Lien&lt;/a&gt;&lt;/li&gt;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&lt;/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&lt;/div&gt;    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018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accueil.php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précède --&gt;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nclude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menu.php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?&gt;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suit --&gt;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un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chaque fichier pour inclure le menu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Si modification de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menu.php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alors menu mis à jour dans toutes les pages d’un seul coup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3090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3" y="2126375"/>
            <a:ext cx="10213114" cy="4265757"/>
          </a:xfrm>
        </p:spPr>
      </p:pic>
    </p:spTree>
    <p:extLst>
      <p:ext uri="{BB962C8B-B14F-4D97-AF65-F5344CB8AC3E}">
        <p14:creationId xmlns:p14="http://schemas.microsoft.com/office/powerpoint/2010/main" val="9278688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3" y="2126375"/>
            <a:ext cx="10213114" cy="4265757"/>
          </a:xfrm>
        </p:spPr>
      </p:pic>
    </p:spTree>
    <p:extLst>
      <p:ext uri="{BB962C8B-B14F-4D97-AF65-F5344CB8AC3E}">
        <p14:creationId xmlns:p14="http://schemas.microsoft.com/office/powerpoint/2010/main" val="405380093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la méthode </a:t>
            </a:r>
            <a:r>
              <a:rPr lang="fr-FR" dirty="0" err="1" smtClean="0"/>
              <a:t>get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y a deux </a:t>
            </a:r>
            <a:r>
              <a:rPr lang="fr-FR" dirty="0" smtClean="0"/>
              <a:t>méthodes d’envoi des données </a:t>
            </a:r>
            <a:r>
              <a:rPr lang="fr-FR" dirty="0"/>
              <a:t>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FR" dirty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fr-FR" dirty="0"/>
              <a:t> : méthode la plus couramment utilisée, pas de limite de longueur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err="1" smtClean="0"/>
              <a:t>Exemple</a:t>
            </a:r>
            <a:r>
              <a:rPr lang="en-US" u="sng" dirty="0" smtClean="0"/>
              <a:t> </a:t>
            </a:r>
            <a:r>
              <a:rPr lang="en-US" u="sng" dirty="0" err="1" smtClean="0"/>
              <a:t>d’URL</a:t>
            </a:r>
            <a:r>
              <a:rPr lang="en-US" dirty="0" smtClean="0"/>
              <a:t> :</a:t>
            </a:r>
          </a:p>
          <a:p>
            <a:r>
              <a:rPr lang="en-US" dirty="0" smtClean="0">
                <a:solidFill>
                  <a:srgbClr val="0070C0"/>
                </a:solidFill>
                <a:hlinkClick r:id="rId2"/>
              </a:rPr>
              <a:t>http://localhost/demo/get_method.php?nom=Simonet&amp;prenom=Fabien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URL </a:t>
            </a:r>
            <a:r>
              <a:rPr lang="en-US" dirty="0" err="1" smtClean="0">
                <a:solidFill>
                  <a:schemeClr val="tx1"/>
                </a:solidFill>
              </a:rPr>
              <a:t>suivie</a:t>
            </a:r>
            <a:r>
              <a:rPr lang="en-US" dirty="0" smtClean="0">
                <a:solidFill>
                  <a:schemeClr val="tx1"/>
                </a:solidFill>
              </a:rPr>
              <a:t> par un ‘?’ =&gt; </a:t>
            </a:r>
            <a:r>
              <a:rPr lang="en-US" dirty="0" err="1" smtClean="0">
                <a:solidFill>
                  <a:schemeClr val="tx1"/>
                </a:solidFill>
              </a:rPr>
              <a:t>délimiteur</a:t>
            </a:r>
            <a:r>
              <a:rPr lang="en-US" dirty="0" smtClean="0">
                <a:solidFill>
                  <a:schemeClr val="tx1"/>
                </a:solidFill>
              </a:rPr>
              <a:t> entre </a:t>
            </a:r>
            <a:r>
              <a:rPr lang="en-US" dirty="0" err="1" smtClean="0">
                <a:solidFill>
                  <a:schemeClr val="tx1"/>
                </a:solidFill>
              </a:rPr>
              <a:t>l’URL</a:t>
            </a:r>
            <a:r>
              <a:rPr lang="en-US" dirty="0" smtClean="0">
                <a:solidFill>
                  <a:schemeClr val="tx1"/>
                </a:solidFill>
              </a:rPr>
              <a:t> et les </a:t>
            </a:r>
            <a:r>
              <a:rPr lang="en-US" dirty="0" err="1" smtClean="0">
                <a:solidFill>
                  <a:schemeClr val="tx1"/>
                </a:solidFill>
              </a:rPr>
              <a:t>paramètres</a:t>
            </a:r>
            <a:r>
              <a:rPr lang="en-US" dirty="0" smtClean="0">
                <a:solidFill>
                  <a:schemeClr val="tx1"/>
                </a:solidFill>
              </a:rPr>
              <a:t> de la </a:t>
            </a:r>
            <a:r>
              <a:rPr lang="en-US" dirty="0" err="1" smtClean="0">
                <a:solidFill>
                  <a:schemeClr val="tx1"/>
                </a:solidFill>
              </a:rPr>
              <a:t>méthode</a:t>
            </a:r>
            <a:r>
              <a:rPr lang="en-US" dirty="0" smtClean="0">
                <a:solidFill>
                  <a:schemeClr val="tx1"/>
                </a:solidFill>
              </a:rPr>
              <a:t> GET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nom_variable</a:t>
            </a:r>
            <a:r>
              <a:rPr lang="en-US" dirty="0" smtClean="0">
                <a:solidFill>
                  <a:schemeClr val="tx1"/>
                </a:solidFill>
              </a:rPr>
              <a:t>=</a:t>
            </a:r>
            <a:r>
              <a:rPr lang="en-US" dirty="0" err="1" smtClean="0">
                <a:solidFill>
                  <a:schemeClr val="tx1"/>
                </a:solidFill>
              </a:rPr>
              <a:t>valeur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Paramètres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séparés</a:t>
            </a:r>
            <a:r>
              <a:rPr lang="en-US" dirty="0" smtClean="0">
                <a:solidFill>
                  <a:schemeClr val="tx1"/>
                </a:solidFill>
              </a:rPr>
              <a:t> par des ‘&amp;’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115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la méthode </a:t>
            </a:r>
            <a:r>
              <a:rPr lang="fr-FR" dirty="0" err="1" smtClean="0"/>
              <a:t>get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r>
              <a:rPr lang="fr-FR" u="sng" dirty="0" smtClean="0"/>
              <a:t>Récupérer les paramètres</a:t>
            </a:r>
            <a:r>
              <a:rPr lang="fr-FR" dirty="0" smtClean="0"/>
              <a:t> : </a:t>
            </a:r>
          </a:p>
          <a:p>
            <a:pPr lvl="1"/>
            <a:r>
              <a:rPr lang="fr-FR" dirty="0" smtClean="0"/>
              <a:t>Variable contenant un tableau associatif $_GET de la forme </a:t>
            </a:r>
            <a:r>
              <a:rPr lang="fr-FR" dirty="0" err="1" smtClean="0"/>
              <a:t>nom_variable</a:t>
            </a:r>
            <a:r>
              <a:rPr lang="fr-FR" dirty="0" smtClean="0"/>
              <a:t> =&gt; valeur</a:t>
            </a:r>
          </a:p>
          <a:p>
            <a:pPr lvl="2"/>
            <a:r>
              <a:rPr lang="fr-FR" dirty="0" err="1" smtClean="0"/>
              <a:t>nom_variable</a:t>
            </a:r>
            <a:r>
              <a:rPr lang="fr-FR" dirty="0" smtClean="0"/>
              <a:t> est la clé</a:t>
            </a:r>
          </a:p>
          <a:p>
            <a:pPr lvl="2"/>
            <a:r>
              <a:rPr lang="fr-FR" dirty="0" smtClean="0"/>
              <a:t>valeur est la valeur correspondant à cette variable		</a:t>
            </a:r>
          </a:p>
          <a:p>
            <a:pPr marL="0" indent="0">
              <a:buNone/>
            </a:pPr>
            <a:r>
              <a:rPr lang="fr-FR" u="sng" dirty="0" smtClean="0"/>
              <a:t>Exemple</a:t>
            </a:r>
            <a:r>
              <a:rPr lang="fr-FR" dirty="0" smtClean="0"/>
              <a:t> : Afficher le contenu d’une variable “nom”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Ton nom est :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$_GET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.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fr-FR" u="sng" dirty="0" smtClean="0"/>
              <a:t>Problèmes de robustesse : 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Vérifier que la valeur est “</a:t>
            </a:r>
            <a:r>
              <a:rPr lang="fr-FR" dirty="0" err="1" smtClean="0">
                <a:solidFill>
                  <a:schemeClr val="tx1"/>
                </a:solidFill>
              </a:rPr>
              <a:t>settée</a:t>
            </a:r>
            <a:r>
              <a:rPr lang="fr-FR" dirty="0" smtClean="0">
                <a:solidFill>
                  <a:schemeClr val="tx1"/>
                </a:solidFill>
              </a:rPr>
              <a:t>” dans la variable 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Fonction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isset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 paramètre envoyé dans l’URL, la variable existe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Sinon elle n’existe pas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 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292951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sur les formulaires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Objectifs d’un formulaire </a:t>
            </a:r>
          </a:p>
          <a:p>
            <a:r>
              <a:rPr lang="fr-FR" dirty="0"/>
              <a:t>Récupérer des données saisies par l’utilisateur</a:t>
            </a:r>
          </a:p>
          <a:p>
            <a:r>
              <a:rPr lang="fr-FR" dirty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Remarque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</p:txBody>
      </p:sp>
    </p:spTree>
    <p:extLst>
      <p:ext uri="{BB962C8B-B14F-4D97-AF65-F5344CB8AC3E}">
        <p14:creationId xmlns:p14="http://schemas.microsoft.com/office/powerpoint/2010/main" val="131727987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sur les formulaires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Envoyer des données via un formulaire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Valider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Données des champs envoyées au fichier « 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trait_form.php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 » dans un tableau associatif $_POST ($_GET si méthode GET)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Ici si l’utilisateur rentre le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prenom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« Fabien » on aura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$_POST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==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‘Fabien’</a:t>
            </a:r>
            <a:endParaRPr lang="fr-FR" b="1" i="1" dirty="0">
              <a:solidFill>
                <a:srgbClr val="FF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34030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 </a:t>
            </a:r>
            <a:r>
              <a:rPr lang="fr-FR" dirty="0" err="1" smtClean="0"/>
              <a:t>superglobales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Variables créées automatiquement par PHP et disponibles n’importe où dans le code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Il en existe quelques-unes : 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$_GET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contient les variables envoyées en passant par l’URL de la page, avec la méthode GET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$_POST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contient les variables envoyées par un formulaire, avec la méthode POST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$_SERVER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valeurs renvoyées par le serveur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$_SESSION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variables de session. Variables disponibles le temps que l’utilisateur est présent sur le site.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$_COOKIE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Variables disponibles sur de longues périodes. Stockage de nom d’utilisateur, de mot de passe, etc.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109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</a:t>
            </a:r>
            <a:r>
              <a:rPr lang="en-US" sz="2500" dirty="0">
                <a:solidFill>
                  <a:schemeClr val="bg1"/>
                </a:solidFill>
              </a:rPr>
              <a:t>5</a:t>
            </a:r>
            <a:r>
              <a:rPr lang="en-US" sz="2500" dirty="0" smtClean="0">
                <a:solidFill>
                  <a:schemeClr val="bg1"/>
                </a:solidFill>
              </a:rPr>
              <a:t> </a:t>
            </a:r>
            <a:r>
              <a:rPr lang="en-US" sz="2500" dirty="0" smtClean="0">
                <a:solidFill>
                  <a:schemeClr val="bg1"/>
                </a:solidFill>
              </a:rPr>
              <a:t>: </a:t>
            </a:r>
            <a:r>
              <a:rPr lang="en-US" sz="2500" dirty="0" smtClean="0">
                <a:solidFill>
                  <a:schemeClr val="bg1"/>
                </a:solidFill>
              </a:rPr>
              <a:t>BASE DE </a:t>
            </a:r>
            <a:r>
              <a:rPr lang="en-US" sz="2500" dirty="0" err="1" smtClean="0">
                <a:solidFill>
                  <a:schemeClr val="bg1"/>
                </a:solidFill>
              </a:rPr>
              <a:t>DONNées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974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https://www.wooclap.com/PHP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Phpmyadmin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faire </a:t>
            </a:r>
            <a:r>
              <a:rPr lang="en-US" dirty="0" err="1" smtClean="0"/>
              <a:t>directement</a:t>
            </a:r>
            <a:r>
              <a:rPr lang="en-US" dirty="0" smtClean="0"/>
              <a:t> sur </a:t>
            </a:r>
            <a:r>
              <a:rPr lang="en-US" dirty="0" err="1" smtClean="0"/>
              <a:t>PHPMyAdmin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Création</a:t>
            </a:r>
            <a:r>
              <a:rPr lang="en-US" dirty="0" smtClean="0"/>
              <a:t> de la base de </a:t>
            </a:r>
            <a:r>
              <a:rPr lang="en-US" dirty="0" err="1" smtClean="0"/>
              <a:t>données</a:t>
            </a:r>
            <a:endParaRPr lang="en-US" dirty="0" smtClean="0"/>
          </a:p>
          <a:p>
            <a:pPr lvl="1"/>
            <a:r>
              <a:rPr lang="en-US" dirty="0" err="1" smtClean="0"/>
              <a:t>Création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</a:t>
            </a:r>
          </a:p>
          <a:p>
            <a:pPr lvl="1"/>
            <a:r>
              <a:rPr lang="en-US" dirty="0" smtClean="0"/>
              <a:t>Modification de la structure </a:t>
            </a:r>
            <a:r>
              <a:rPr lang="en-US" dirty="0" err="1" smtClean="0"/>
              <a:t>d’une</a:t>
            </a:r>
            <a:r>
              <a:rPr lang="en-US" dirty="0" smtClean="0"/>
              <a:t> table</a:t>
            </a:r>
          </a:p>
          <a:p>
            <a:pPr lvl="1"/>
            <a:r>
              <a:rPr lang="en-US" dirty="0" smtClean="0"/>
              <a:t>Suppression </a:t>
            </a:r>
            <a:r>
              <a:rPr lang="en-US" dirty="0" err="1" smtClean="0"/>
              <a:t>d’une</a:t>
            </a:r>
            <a:r>
              <a:rPr lang="en-US" dirty="0" smtClean="0"/>
              <a:t>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3184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opérations en </a:t>
            </a:r>
            <a:r>
              <a:rPr lang="fr-FR" dirty="0" err="1" smtClean="0"/>
              <a:t>bdd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200" dirty="0" smtClean="0"/>
              <a:t>Les différentes opérations en bases de données =&gt; le CRUD</a:t>
            </a:r>
          </a:p>
          <a:p>
            <a:pPr algn="just"/>
            <a:endParaRPr lang="fr-FR" sz="22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algn="just"/>
            <a:r>
              <a:rPr lang="fr-FR" sz="22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Create</a:t>
            </a:r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Insérer des données </a:t>
            </a:r>
          </a:p>
          <a:p>
            <a:pPr algn="just"/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Read : Lire des données </a:t>
            </a:r>
          </a:p>
          <a:p>
            <a:pPr algn="just"/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Update : Mettre à jour des données </a:t>
            </a:r>
          </a:p>
          <a:p>
            <a:pPr algn="just"/>
            <a:r>
              <a:rPr lang="fr-FR" sz="22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Delete</a:t>
            </a:r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Supprimer des données</a:t>
            </a:r>
            <a:endParaRPr lang="fr-FR" sz="20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43878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opérations en </a:t>
            </a:r>
            <a:r>
              <a:rPr lang="fr-FR" dirty="0" err="1" smtClean="0"/>
              <a:t>bdd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200" dirty="0" smtClean="0"/>
              <a:t>Les différentes opérations en bases de données =&gt; le CRUD</a:t>
            </a:r>
          </a:p>
          <a:p>
            <a:pPr algn="just"/>
            <a:endParaRPr lang="fr-FR" sz="22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algn="just"/>
            <a:r>
              <a:rPr lang="fr-FR" sz="22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Create</a:t>
            </a:r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Insérer des données </a:t>
            </a:r>
          </a:p>
          <a:p>
            <a:pPr algn="just"/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Read : Lire des données </a:t>
            </a:r>
          </a:p>
          <a:p>
            <a:pPr algn="just"/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Update : Mettre à jour des données </a:t>
            </a:r>
          </a:p>
          <a:p>
            <a:pPr algn="just"/>
            <a:r>
              <a:rPr lang="fr-FR" sz="22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Delete</a:t>
            </a:r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Supprimer des données</a:t>
            </a:r>
            <a:endParaRPr lang="fr-FR" sz="20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1579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connecter à la base de données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PDO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mysql:host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localhost;dbname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nom_de_ma_base;charset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=utf8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'');</a:t>
            </a:r>
          </a:p>
          <a:p>
            <a:pPr marL="0" indent="0">
              <a:buNone/>
            </a:pP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PHP est un langage objet, ici on crée un objet PDO qui permet d’interagir avec la base de données à l’aide du mot clé </a:t>
            </a:r>
            <a:r>
              <a:rPr lang="fr-FR" sz="2000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new</a:t>
            </a:r>
            <a:endParaRPr lang="fr-FR" sz="2000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946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connecter à la base de données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PDO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mysql:host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localhost;dbname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nom_de_ma_base;charset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=utf8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'');</a:t>
            </a:r>
          </a:p>
          <a:p>
            <a:pPr marL="0" indent="0">
              <a:buNone/>
            </a:pP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PHP est un langage objet, ici on crée un objet PDO qui permet d’interagir avec la base de données à l’aide du mot clé </a:t>
            </a:r>
            <a:r>
              <a:rPr lang="fr-FR" sz="2000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new</a:t>
            </a:r>
            <a:endParaRPr lang="fr-FR" sz="2000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91850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 connecter à la base de données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Afficher un message en cas d’erreur de connexion à la base de données</a:t>
            </a:r>
          </a:p>
          <a:p>
            <a:pPr marL="0" indent="0">
              <a:buNone/>
            </a:pP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PDO('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mysql:host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localhost;dbname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test;charset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=utf8', '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'');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(Exception $e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die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('Erreur : ' . $e-&gt;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getMessage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sz="2000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6922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Activer les messages d’erreur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Afficher un message en cas d’erreur de connexion à la base de données</a:t>
            </a:r>
          </a:p>
          <a:p>
            <a:pPr marL="0" indent="0">
              <a:buNone/>
            </a:pP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PDO('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mysql:host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localhost;dbname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test;charset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=utf8', '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'‘, 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(PDO::ATTR_ERRMODE =&gt; PDO::ERRMODE_EXCEPTION)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(Exception $e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die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('Erreur : ' . $e-&gt;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getMessage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sz="2000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470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Lire les données de la base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Lire une ligne de la table article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en-US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reponse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-&gt;query('SELECT * FROM 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article');</a:t>
            </a:r>
            <a:endParaRPr lang="en-US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reponse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est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inexploitable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c’est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un objet trop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complexe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en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l’état</a:t>
            </a:r>
            <a:endParaRPr lang="fr-FR" sz="20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0469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Lire les données de la base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Lire une ligne de la table article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en-US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reponse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-&gt;query('SELECT * FROM article');</a:t>
            </a:r>
            <a:b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donnees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reponse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-&gt;fetch()</a:t>
            </a:r>
          </a:p>
          <a:p>
            <a:pPr marL="0" indent="0">
              <a:buNone/>
            </a:pP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données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est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un tableau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associatif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contient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toutes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les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informations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que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l’on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recherchait</a:t>
            </a:r>
            <a:endParaRPr lang="en-US" sz="20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Clé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nom du champ de la table article</a:t>
            </a: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Valeur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en-US" sz="18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valeur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correspondant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à </a:t>
            </a:r>
            <a:r>
              <a:rPr lang="en-US" sz="18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ce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champ</a:t>
            </a:r>
            <a:endParaRPr lang="fr-FR" sz="18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055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données de la base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Afficher les données récupérées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en-US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reponse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-&gt;query('SELECT * FROM 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livre');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while($livre 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reponse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-&gt;fetch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echo ‘</a:t>
            </a:r>
            <a:r>
              <a:rPr lang="en-US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‘ . $livre[‘</a:t>
            </a:r>
            <a:r>
              <a:rPr lang="en-US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 . &lt;</a:t>
            </a:r>
            <a:r>
              <a:rPr lang="en-US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 . ‘auteur : ’ . $livre[‘auteur’]; </a:t>
            </a:r>
            <a:b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reponse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closeCursor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89756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requêtes préparées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une requête avec des paramètres variables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en-US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-&gt;prepare('SELECT </a:t>
            </a:r>
            <a:r>
              <a:rPr lang="en-US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description 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livre 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auteur 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:auteur 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prix &lt;= :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prixmax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-&gt;execute(array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(‘auteur' 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$_GET[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moliere</a:t>
            </a: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prixmax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=&gt; $_GET['</a:t>
            </a:r>
            <a:r>
              <a:rPr lang="en-US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prix_max</a:t>
            </a:r>
            <a:r>
              <a:rPr lang="en-US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']));</a:t>
            </a:r>
          </a:p>
          <a:p>
            <a:pPr marL="0" indent="0">
              <a:buNone/>
            </a:pPr>
            <a:r>
              <a:rPr lang="en-US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53467279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Insérer des données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Insérer des données en dur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('INSERT INTO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livre(Id, titre, auteur, prix)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(\'\', \‘La ferme des animaux\', \‘George Orwell\', 8');</a:t>
            </a:r>
          </a:p>
          <a:p>
            <a:pPr marL="0" indent="0">
              <a:buNone/>
            </a:pP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Livre ajouté avec succès!';</a:t>
            </a:r>
            <a:endParaRPr lang="en-US" sz="20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5342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Insérer des données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Insérer des données avec des variables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'INSERT INTO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livre(titre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auteur, prix) VALUES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(:titre, :auteur, :prix)');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'titre'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$titre,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'auteur'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$auteur,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'prix' =&gt; $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prix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));</a:t>
            </a:r>
          </a:p>
          <a:p>
            <a:pPr marL="0" indent="0">
              <a:buNone/>
            </a:pP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Livre ajouté avec succès!';</a:t>
            </a:r>
            <a:endParaRPr lang="en-US" sz="20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8547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Modifier des données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Insérer des données avec des variables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('UPDATE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livre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prix=: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nvprix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nom=: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nom_livre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'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nvprix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=&gt; 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nvprix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nom_livre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$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nom_livre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));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en-US" sz="20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94208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SUPPRIMER des données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Insérer des données avec des variables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 FROM livre WHERE nom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: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nom_livre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nom_livre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=&gt; $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nom_livre</a:t>
            </a:r>
            <a:endParaRPr lang="fr-FR" sz="20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));</a:t>
            </a:r>
          </a:p>
          <a:p>
            <a:pPr marL="0" indent="0">
              <a:buNone/>
            </a:pP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/!\ Ne pas oublier la clause WHERE !</a:t>
            </a:r>
            <a:endParaRPr lang="en-US" sz="20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0204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JOINTURE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398372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Insérer des données avec des variables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titre FROM livre l, emprunt 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WHERE l.id = 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.livre_id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fr-FR" sz="20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nom_livre</a:t>
            </a: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=&gt; $</a:t>
            </a:r>
            <a:r>
              <a:rPr lang="fr-FR" sz="20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nom_livre</a:t>
            </a:r>
            <a:endParaRPr lang="fr-FR" sz="20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20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));</a:t>
            </a:r>
          </a:p>
          <a:p>
            <a:pPr marL="0" indent="0">
              <a:buNone/>
            </a:pPr>
            <a:r>
              <a:rPr lang="fr-FR" sz="20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/!\ Ne pas oublier la clause WHERE !</a:t>
            </a:r>
            <a:endParaRPr lang="en-US" sz="20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3836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</a:t>
            </a:r>
            <a:r>
              <a:rPr lang="en-US" sz="2500" dirty="0" smtClean="0">
                <a:solidFill>
                  <a:schemeClr val="bg1"/>
                </a:solidFill>
              </a:rPr>
              <a:t>6 </a:t>
            </a:r>
            <a:r>
              <a:rPr lang="en-US" sz="2500" dirty="0" smtClean="0">
                <a:solidFill>
                  <a:schemeClr val="bg1"/>
                </a:solidFill>
              </a:rPr>
              <a:t>: Pour </a:t>
            </a:r>
            <a:r>
              <a:rPr lang="en-US" sz="2500" dirty="0" err="1" smtClean="0">
                <a:solidFill>
                  <a:schemeClr val="bg1"/>
                </a:solidFill>
              </a:rPr>
              <a:t>aller</a:t>
            </a:r>
            <a:r>
              <a:rPr lang="en-US" sz="2500" dirty="0" smtClean="0">
                <a:solidFill>
                  <a:schemeClr val="bg1"/>
                </a:solidFill>
              </a:rPr>
              <a:t> plus loin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3829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patron d’architecture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Qu’est-ce qu’un patron d’architecture ?</a:t>
            </a:r>
          </a:p>
        </p:txBody>
      </p:sp>
    </p:spTree>
    <p:extLst>
      <p:ext uri="{BB962C8B-B14F-4D97-AF65-F5344CB8AC3E}">
        <p14:creationId xmlns:p14="http://schemas.microsoft.com/office/powerpoint/2010/main" val="104848769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patron d’architecture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Qu’est-ce qu’un patron d’architecture ?</a:t>
            </a:r>
          </a:p>
          <a:p>
            <a:pPr marL="0" indent="0" algn="ctr">
              <a:buNone/>
            </a:pPr>
            <a:r>
              <a:rPr lang="fr-FR" sz="25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« Un patron d’architecture est la meilleure solution connue à un problème d’architecture récurrent »</a:t>
            </a:r>
          </a:p>
          <a:p>
            <a:pPr marL="0" indent="0" algn="ctr">
              <a:buNone/>
            </a:pPr>
            <a:endParaRPr lang="fr-FR" sz="25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5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Modèle à suivre pour architecturer son code de manière optimal</a:t>
            </a:r>
            <a:endParaRPr lang="fr-FR" sz="25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30667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patron d’architecture : le </a:t>
            </a:r>
            <a:r>
              <a:rPr lang="fr-FR" dirty="0" err="1" smtClean="0"/>
              <a:t>mvc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200" dirty="0" smtClean="0"/>
              <a:t>Le patron Modèle Vue Contrôleur (MVC)</a:t>
            </a:r>
          </a:p>
          <a:p>
            <a:pPr algn="just"/>
            <a:endParaRPr lang="fr-FR" sz="22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algn="just"/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Trois modules différents : </a:t>
            </a: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modèle : contient les données manipulées par le site web</a:t>
            </a: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La vue : affiche les données à l’écran</a:t>
            </a: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contrôleur : implémente la logique du site web, met à jour la vue et le modèle</a:t>
            </a:r>
          </a:p>
        </p:txBody>
      </p:sp>
    </p:spTree>
    <p:extLst>
      <p:ext uri="{BB962C8B-B14F-4D97-AF65-F5344CB8AC3E}">
        <p14:creationId xmlns:p14="http://schemas.microsoft.com/office/powerpoint/2010/main" val="292107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patron d’architecture : le </a:t>
            </a:r>
            <a:r>
              <a:rPr lang="fr-FR" dirty="0" err="1" smtClean="0"/>
              <a:t>mvc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40" y="2234563"/>
            <a:ext cx="4794078" cy="39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6065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frameworks</a:t>
            </a:r>
            <a:r>
              <a:rPr lang="fr-FR" dirty="0" smtClean="0"/>
              <a:t>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/>
          </a:bodyPr>
          <a:lstStyle/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Boite à outil pour faciliter le développement d’un site internet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Réduction du temps de codage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Moins de bug 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Réutilisation de code 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Gain en productivité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Baisse des coûts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Plus de sécurité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Mises à jour du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Implémentation du MVC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Génération de code via des lignes de commandes (création d’entités base de données, de contrôleurs,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etc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434911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frameworks</a:t>
            </a:r>
            <a:r>
              <a:rPr lang="fr-FR" dirty="0" smtClean="0"/>
              <a:t>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/>
          </a:bodyPr>
          <a:lstStyle/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back-end</a:t>
            </a:r>
          </a:p>
          <a:p>
            <a:pPr lvl="1"/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AngularJS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JavaScript)</a:t>
            </a:r>
          </a:p>
          <a:p>
            <a:pPr lvl="1"/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ReactJS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JavaScript)</a:t>
            </a:r>
          </a:p>
          <a:p>
            <a:pPr lvl="1"/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Ruby on Rails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Ruby)</a:t>
            </a:r>
          </a:p>
          <a:p>
            <a:pPr lvl="1"/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Django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Python)</a:t>
            </a:r>
          </a:p>
          <a:p>
            <a:pPr lvl="1"/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Laravel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PHP)</a:t>
            </a:r>
          </a:p>
          <a:p>
            <a:pPr lvl="1"/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ASP.NET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.NET basé sur le C#)</a:t>
            </a:r>
          </a:p>
          <a:p>
            <a:pPr lvl="1"/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Spring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Java)</a:t>
            </a:r>
          </a:p>
          <a:p>
            <a:pPr lvl="1"/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Et bien d’autres !</a:t>
            </a:r>
          </a:p>
          <a:p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3528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conseils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424873"/>
            <a:ext cx="10955025" cy="6788727"/>
          </a:xfrm>
        </p:spPr>
        <p:txBody>
          <a:bodyPr>
            <a:normAutofit/>
          </a:bodyPr>
          <a:lstStyle/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Bien maîtriser les concepts et le langage avant de basculer sur un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les « usines à gaz » 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Rien de mieux que de la pratique pour progresser !</a:t>
            </a:r>
          </a:p>
          <a:p>
            <a:endParaRPr lang="fr-FR" sz="16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Plateformes d’apprentissage : </a:t>
            </a:r>
          </a:p>
          <a:p>
            <a:pPr lvl="1"/>
            <a:r>
              <a:rPr lang="fr-FR" sz="12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OpenClassrooms</a:t>
            </a:r>
            <a:endParaRPr lang="fr-FR" sz="12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sz="12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Udemy</a:t>
            </a:r>
            <a:endParaRPr lang="fr-FR" sz="12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9168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LIENS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715956"/>
            <a:ext cx="10955025" cy="5264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d’initiation à Git (utilisé pour créer ce cours) :</a:t>
            </a:r>
          </a:p>
          <a:p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2"/>
              </a:rPr>
              <a:t>https://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2"/>
              </a:rPr>
              <a:t>openclassrooms.com/fr/courses/1233741-gerez-vos-codes-source-avec-git</a:t>
            </a: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de web front-end (utilisé pour créer ce cours) :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https</a:t>
            </a:r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openclassrooms.com/fr/courses/1603881-apprenez-a-creer-votre-site-web-avec-html5-et-css3</a:t>
            </a:r>
            <a:endParaRPr lang="fr-FR" sz="5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de web back-end (utilisé pour créer ce cours) : </a:t>
            </a:r>
          </a:p>
          <a:p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4"/>
              </a:rPr>
              <a:t>https://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4"/>
              </a:rPr>
              <a:t>openclassrooms.com/fr/courses/918836-concevez-votre-site-web-avec-php-et-mysql</a:t>
            </a: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sur le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ymfony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5"/>
              </a:rPr>
              <a:t>https://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5"/>
              </a:rPr>
              <a:t>openclassrooms.com/fr/courses/3619856-developpez-votre-site-web-avec-le-framework-symfony</a:t>
            </a: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de JavaScript :</a:t>
            </a:r>
          </a:p>
          <a:p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6"/>
              </a:rPr>
              <a:t>https://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6"/>
              </a:rPr>
              <a:t>openclassrooms.com/fr/courses/2984401-apprenez-a-coder-avec-javascript</a:t>
            </a:r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14080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Questionnaire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9810" y="3284396"/>
            <a:ext cx="10955025" cy="160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Merci de remplir ce formulaire, ça m’aidera beaucoup pour la suite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2"/>
              </a:rPr>
              <a:t>https://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2"/>
              </a:rPr>
              <a:t>forms.gle/kPhRpQmyAsTkQ2UN9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99" y="2668305"/>
            <a:ext cx="2841318" cy="284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96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242177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950880"/>
            <a:ext cx="3397110" cy="44344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165" y="620683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 push par 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déjà existant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projet"</a:t>
            </a: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77" y="1902691"/>
            <a:ext cx="1950478" cy="441108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6209862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179127" y="2180496"/>
            <a:ext cx="5431680" cy="455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En général au minimum deux branches : une branche </a:t>
            </a:r>
            <a:r>
              <a:rPr lang="fr-FR" dirty="0" err="1" smtClean="0"/>
              <a:t>prod</a:t>
            </a:r>
            <a:r>
              <a:rPr lang="fr-FR" dirty="0" smtClean="0"/>
              <a:t> et une branche </a:t>
            </a:r>
            <a:r>
              <a:rPr lang="fr-FR" dirty="0" err="1" smtClean="0"/>
              <a:t>dev</a:t>
            </a:r>
            <a:endParaRPr lang="fr-FR" dirty="0" smtClean="0"/>
          </a:p>
          <a:p>
            <a:r>
              <a:rPr lang="fr-FR" dirty="0" smtClean="0"/>
              <a:t>Branche </a:t>
            </a:r>
            <a:r>
              <a:rPr lang="fr-FR" dirty="0" err="1" smtClean="0"/>
              <a:t>prod</a:t>
            </a:r>
            <a:r>
              <a:rPr lang="fr-FR" dirty="0" smtClean="0"/>
              <a:t> : version du logiciel disponible pour l’utilisateur = en production</a:t>
            </a:r>
          </a:p>
          <a:p>
            <a:r>
              <a:rPr lang="fr-FR" dirty="0" smtClean="0"/>
              <a:t>Branche </a:t>
            </a:r>
            <a:r>
              <a:rPr lang="fr-FR" dirty="0" err="1" smtClean="0"/>
              <a:t>dev</a:t>
            </a:r>
            <a:r>
              <a:rPr lang="fr-FR" dirty="0" smtClean="0"/>
              <a:t> : versions du logiciel dont de nouvelles fonctionnalités sont en cours de développement = en développement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1937104"/>
            <a:ext cx="5736480" cy="43006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406401" y="6209827"/>
            <a:ext cx="10945796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3 : LE CSS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https://www.wooclap.com/GIT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rôle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984055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forme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5375563" y="2238734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2529</TotalTime>
  <Words>8104</Words>
  <Application>Microsoft Office PowerPoint</Application>
  <PresentationFormat>Grand écran</PresentationFormat>
  <Paragraphs>1449</Paragraphs>
  <Slides>255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255</vt:i4>
      </vt:variant>
    </vt:vector>
  </HeadingPairs>
  <TitlesOfParts>
    <vt:vector size="265" baseType="lpstr">
      <vt:lpstr>Arial</vt:lpstr>
      <vt:lpstr>Calibri</vt:lpstr>
      <vt:lpstr>Courier New</vt:lpstr>
      <vt:lpstr>Gill Sans MT</vt:lpstr>
      <vt:lpstr>Gill Sans MT (Corps)</vt:lpstr>
      <vt:lpstr>Symbol</vt:lpstr>
      <vt:lpstr>Times New Roman</vt:lpstr>
      <vt:lpstr>Wingdings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  <vt:lpstr>COURS DE WEB</vt:lpstr>
      <vt:lpstr>Wooclap !</vt:lpstr>
      <vt:lpstr>Rappel du rôle du css</vt:lpstr>
      <vt:lpstr>Principes de bases du css</vt:lpstr>
      <vt:lpstr>Principes de bases du css</vt:lpstr>
      <vt:lpstr>Trois manières d’écrire du code css</vt:lpstr>
      <vt:lpstr>Ecrire dans une balise HTML avec l’attribut style</vt:lpstr>
      <vt:lpstr>Ecrire dans l’entête du fichier html</vt:lpstr>
      <vt:lpstr>Ecrire dans un fichier séparé : une feuille de style</vt:lpstr>
      <vt:lpstr>Ecrire dans un fichier séparé : une feuille de style</vt:lpstr>
      <vt:lpstr>Les différents types de sélecteurs : la balise html</vt:lpstr>
      <vt:lpstr>Les différents types de sélecteurs : les identifiants</vt:lpstr>
      <vt:lpstr>Les différents types de sélecteurs : les classes</vt:lpstr>
      <vt:lpstr>Les différents types de sélecteurs : la balise &lt;span&gt;&lt;/span&gt;</vt:lpstr>
      <vt:lpstr>Les différents types de sélecteurs : la balise &lt;span&gt;&lt;/span&gt;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commentaires</vt:lpstr>
      <vt:lpstr>La couleur</vt:lpstr>
      <vt:lpstr>La couleur : désigner par le nom</vt:lpstr>
      <vt:lpstr>La couleur : la notation hexadécimale</vt:lpstr>
      <vt:lpstr>La couleur : la notation RGB</vt:lpstr>
      <vt:lpstr>Le fond de page : la couleur de fond</vt:lpstr>
      <vt:lpstr>Le fond de page : l’image de fond</vt:lpstr>
      <vt:lpstr>Le fond de page : l’image de fond</vt:lpstr>
      <vt:lpstr>Le fond de page : l’image de fond</vt:lpstr>
      <vt:lpstr>Le fond de page : l’image de fond</vt:lpstr>
      <vt:lpstr>l’opacité</vt:lpstr>
      <vt:lpstr>l’opacité : propriété opacity</vt:lpstr>
      <vt:lpstr>l’opacité : le rgba</vt:lpstr>
      <vt:lpstr>La mise en forme du texte : la taille</vt:lpstr>
      <vt:lpstr>La mise en forme du texte : la taille</vt:lpstr>
      <vt:lpstr>La mise en forme du texte : Mettre en gras</vt:lpstr>
      <vt:lpstr>La mise en forme du texte : Mettre en italique</vt:lpstr>
      <vt:lpstr>La mise en forme du texte : La décoration de texte</vt:lpstr>
      <vt:lpstr>La mise en forme du texte : La police</vt:lpstr>
      <vt:lpstr>La mise en forme du texte : La police</vt:lpstr>
      <vt:lpstr>La mise en forme du texte : l’alignement</vt:lpstr>
      <vt:lpstr>La mise en forme du texte : faire flotter une image dans du texte</vt:lpstr>
      <vt:lpstr>La mise en forme du texte : faire flotter une image dans du texte</vt:lpstr>
      <vt:lpstr>La mise en forme du texte : faire flotter une image dans du texte</vt:lpstr>
      <vt:lpstr>Bordure et ombre : les bordures</vt:lpstr>
      <vt:lpstr>Bordure et ombre : les bordures</vt:lpstr>
      <vt:lpstr>Bordure et ombre : les ombres</vt:lpstr>
      <vt:lpstr>les tableaux</vt:lpstr>
      <vt:lpstr>les tableaux : les bordures</vt:lpstr>
      <vt:lpstr>les tableaux : les bordures</vt:lpstr>
      <vt:lpstr>Les listes à puce</vt:lpstr>
      <vt:lpstr>La taille des éléments</vt:lpstr>
      <vt:lpstr>Les marges</vt:lpstr>
      <vt:lpstr>Les marges</vt:lpstr>
      <vt:lpstr>Les marges</vt:lpstr>
      <vt:lpstr>Les flexbox</vt:lpstr>
      <vt:lpstr>Les flexbox : exemple</vt:lpstr>
      <vt:lpstr>Les flexbox : exemple</vt:lpstr>
      <vt:lpstr>flexbox : exemple</vt:lpstr>
      <vt:lpstr>flexbox : exemple</vt:lpstr>
      <vt:lpstr>flexbox : agencer les éléments horizontalement</vt:lpstr>
      <vt:lpstr>flexbox : agencer les éléments horizontalement</vt:lpstr>
      <vt:lpstr>flexbox : agencer les éléments horizontalement</vt:lpstr>
      <vt:lpstr>flexbox : agencer les éléments verticalement</vt:lpstr>
      <vt:lpstr>flexbox : agencer les éléments verticalement</vt:lpstr>
      <vt:lpstr>flexbox : agencer les éléments verticalement</vt:lpstr>
      <vt:lpstr>flexbox : agencer les éléments verticalement</vt:lpstr>
      <vt:lpstr>flexbox : combiner agencement horizontal et vertical</vt:lpstr>
      <vt:lpstr>flexbox : combiner agencement horizontal et vertical</vt:lpstr>
      <vt:lpstr>flexbox : changer la direction de la boîte flexible</vt:lpstr>
      <vt:lpstr>flexbox : changer la direction de la boîte flexible</vt:lpstr>
      <vt:lpstr>flexbox : changer la direction de la boîte flexible</vt:lpstr>
      <vt:lpstr>flexbox : changer la direction de la boîte flexible</vt:lpstr>
      <vt:lpstr>flexbox : Gérer l’alignement d’un élément</vt:lpstr>
      <vt:lpstr>flexbox : Gérer l’alignement d’un élément</vt:lpstr>
      <vt:lpstr>flexbox : Ordonner les éléments</vt:lpstr>
      <vt:lpstr>flexbox : Ordonner les éléments</vt:lpstr>
      <vt:lpstr>flexbox : Ordonner les éléments</vt:lpstr>
      <vt:lpstr>flexbox : étirer les éléments</vt:lpstr>
      <vt:lpstr>flexbox : étirer les éléments</vt:lpstr>
      <vt:lpstr>flexbox : étirer les éléments</vt:lpstr>
      <vt:lpstr>gérer les différentes résolutions d’écran</vt:lpstr>
      <vt:lpstr>gérer les différentes résolutions d’écran</vt:lpstr>
      <vt:lpstr>gérer les différentes résolutions d’écran</vt:lpstr>
      <vt:lpstr>gérer les différentes résolutions d’écran</vt:lpstr>
      <vt:lpstr>Le framework bootstrap</vt:lpstr>
      <vt:lpstr>Le framework bootstrap</vt:lpstr>
      <vt:lpstr>Le framework bootstrap</vt:lpstr>
      <vt:lpstr>COURS DE WEB</vt:lpstr>
      <vt:lpstr>Wooclap !</vt:lpstr>
      <vt:lpstr>RAPPEL : Fonctionnement d’un site internet</vt:lpstr>
      <vt:lpstr>langage du BACK-end : le PHP</vt:lpstr>
      <vt:lpstr>SITE WEB STATIQUE  VS SITE WEB DYNAMIQUE</vt:lpstr>
      <vt:lpstr>Comment fonctionne php ?</vt:lpstr>
      <vt:lpstr>LES Systèmes de Gestion de Base de Données </vt:lpstr>
      <vt:lpstr>ENVIRONNEMENT DE TRAVAIL</vt:lpstr>
      <vt:lpstr>LA SYNTAXE PHP</vt:lpstr>
      <vt:lpstr>Tester son code php</vt:lpstr>
      <vt:lpstr>LA SYNTAXE PHP :  AFFICHER DU TEXTE</vt:lpstr>
      <vt:lpstr>Les variables</vt:lpstr>
      <vt:lpstr>Les variables</vt:lpstr>
      <vt:lpstr>LA CONCAténation</vt:lpstr>
      <vt:lpstr>LES CONDITIONS</vt:lpstr>
      <vt:lpstr>LES CONDITIONS</vt:lpstr>
      <vt:lpstr>LES CONDITIONS</vt:lpstr>
      <vt:lpstr>LES conditions</vt:lpstr>
      <vt:lpstr>LES conditions</vt:lpstr>
      <vt:lpstr>LES conditions</vt:lpstr>
      <vt:lpstr>LES Tableaux</vt:lpstr>
      <vt:lpstr>LES Tableaux :  tableau numéroté</vt:lpstr>
      <vt:lpstr>LES Tableaux :  tableau numéroté</vt:lpstr>
      <vt:lpstr>LES Tableaux :  tableau associatif</vt:lpstr>
      <vt:lpstr>LES Tableaux :  parcours d’un tableau</vt:lpstr>
      <vt:lpstr>LES Tableaux :  parcours d’un tableau</vt:lpstr>
      <vt:lpstr>LES Tableaux :  parcours d’un tableau</vt:lpstr>
      <vt:lpstr>LES Tableaux :  Affichage d’un tableau</vt:lpstr>
      <vt:lpstr>LES Tableaux :  Recherche dans un tableau</vt:lpstr>
      <vt:lpstr>Existence d’une clé dans le  tableau</vt:lpstr>
      <vt:lpstr>Existence d’une  valeur dans le  tableau</vt:lpstr>
      <vt:lpstr>Récupérer la clé correspondant à une  valeur dans le  tableau</vt:lpstr>
      <vt:lpstr>Créer une fonction</vt:lpstr>
      <vt:lpstr>Inclure des portions de page</vt:lpstr>
      <vt:lpstr>Inclure des portions de page</vt:lpstr>
      <vt:lpstr>Inclure des portions de page</vt:lpstr>
      <vt:lpstr>Inclure des portions de page</vt:lpstr>
      <vt:lpstr>Inclure des portions de page</vt:lpstr>
      <vt:lpstr>Inclure des portions de page</vt:lpstr>
      <vt:lpstr>Fonctionnement de la méthode get</vt:lpstr>
      <vt:lpstr>Fonctionnement de la méthode get</vt:lpstr>
      <vt:lpstr>Rappel sur les formulaires</vt:lpstr>
      <vt:lpstr>Rappel sur les formulaires</vt:lpstr>
      <vt:lpstr>Les variables superglobales</vt:lpstr>
      <vt:lpstr>COURS DE WEB</vt:lpstr>
      <vt:lpstr>Wooclap !</vt:lpstr>
      <vt:lpstr>Phpmyadmin</vt:lpstr>
      <vt:lpstr>Les opérations en bdd</vt:lpstr>
      <vt:lpstr>Les opérations en bdd</vt:lpstr>
      <vt:lpstr>Se connecter à la base de données</vt:lpstr>
      <vt:lpstr>Se connecter à la base de données</vt:lpstr>
      <vt:lpstr>Se connecter à la base de données</vt:lpstr>
      <vt:lpstr>Activer les messages d’erreur</vt:lpstr>
      <vt:lpstr>Lire les données de la base</vt:lpstr>
      <vt:lpstr>Lire les données de la base</vt:lpstr>
      <vt:lpstr>Afficher les données de la base</vt:lpstr>
      <vt:lpstr>Les requêtes préparées</vt:lpstr>
      <vt:lpstr>Insérer des données</vt:lpstr>
      <vt:lpstr>Insérer des données</vt:lpstr>
      <vt:lpstr>Modifier des données</vt:lpstr>
      <vt:lpstr>SUPPRIMER des données</vt:lpstr>
      <vt:lpstr>JOINTURE</vt:lpstr>
      <vt:lpstr>COURS DE WEB</vt:lpstr>
      <vt:lpstr>Un patron d’architecture</vt:lpstr>
      <vt:lpstr>Un patron d’architecture</vt:lpstr>
      <vt:lpstr>Un patron d’architecture : le mvc</vt:lpstr>
      <vt:lpstr>Un patron d’architecture : le mvc</vt:lpstr>
      <vt:lpstr>Les frameworks back-end</vt:lpstr>
      <vt:lpstr>Les frameworks back-end</vt:lpstr>
      <vt:lpstr>Quelques conseils</vt:lpstr>
      <vt:lpstr>Quelques LIENS</vt:lpstr>
      <vt:lpstr>Questionnaire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1075</cp:revision>
  <dcterms:created xsi:type="dcterms:W3CDTF">2019-09-24T08:20:47Z</dcterms:created>
  <dcterms:modified xsi:type="dcterms:W3CDTF">2019-11-28T14:18:18Z</dcterms:modified>
</cp:coreProperties>
</file>